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sldIdLst>
    <p:sldId id="256" r:id="rId2"/>
    <p:sldId id="257" r:id="rId3"/>
    <p:sldId id="258" r:id="rId4"/>
    <p:sldId id="260" r:id="rId5"/>
    <p:sldId id="259" r:id="rId6"/>
    <p:sldId id="262" r:id="rId7"/>
    <p:sldId id="261" r:id="rId8"/>
    <p:sldId id="263" r:id="rId9"/>
    <p:sldId id="265" r:id="rId10"/>
    <p:sldId id="264"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cbookair:Downloads:Untitled_Message:Specialists%20of%20health%20institutions%20in%20Ajar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Sheet1!$C$2</c:f>
              <c:strCache>
                <c:ptCount val="1"/>
                <c:pt idx="0">
                  <c:v>  შპს “ქ.ბათუმის #1 პოლიკლინიკა”  </c:v>
                </c:pt>
              </c:strCache>
            </c:strRef>
          </c:tx>
          <c:spPr>
            <a:solidFill>
              <a:schemeClr val="accent1"/>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Sheet1!$C$3:$C$24</c:f>
              <c:numCache>
                <c:formatCode>General</c:formatCode>
                <c:ptCount val="22"/>
                <c:pt idx="0">
                  <c:v>1</c:v>
                </c:pt>
                <c:pt idx="1">
                  <c:v>1</c:v>
                </c:pt>
                <c:pt idx="2">
                  <c:v>1</c:v>
                </c:pt>
                <c:pt idx="3">
                  <c:v>1</c:v>
                </c:pt>
                <c:pt idx="4">
                  <c:v>1</c:v>
                </c:pt>
                <c:pt idx="5">
                  <c:v>0</c:v>
                </c:pt>
                <c:pt idx="6">
                  <c:v>1</c:v>
                </c:pt>
                <c:pt idx="7">
                  <c:v>1</c:v>
                </c:pt>
                <c:pt idx="8">
                  <c:v>1</c:v>
                </c:pt>
                <c:pt idx="9">
                  <c:v>1</c:v>
                </c:pt>
                <c:pt idx="10">
                  <c:v>1</c:v>
                </c:pt>
                <c:pt idx="11">
                  <c:v>1</c:v>
                </c:pt>
                <c:pt idx="12">
                  <c:v>1</c:v>
                </c:pt>
                <c:pt idx="13">
                  <c:v>1</c:v>
                </c:pt>
                <c:pt idx="14">
                  <c:v>0</c:v>
                </c:pt>
                <c:pt idx="15">
                  <c:v>1</c:v>
                </c:pt>
                <c:pt idx="16">
                  <c:v>1</c:v>
                </c:pt>
                <c:pt idx="17">
                  <c:v>1</c:v>
                </c:pt>
                <c:pt idx="18">
                  <c:v>0</c:v>
                </c:pt>
                <c:pt idx="19">
                  <c:v>1</c:v>
                </c:pt>
                <c:pt idx="20">
                  <c:v>1</c:v>
                </c:pt>
                <c:pt idx="21">
                  <c:v>1</c:v>
                </c:pt>
              </c:numCache>
            </c:numRef>
          </c:val>
          <c:extLst>
            <c:ext xmlns:c16="http://schemas.microsoft.com/office/drawing/2014/chart" uri="{C3380CC4-5D6E-409C-BE32-E72D297353CC}">
              <c16:uniqueId val="{00000000-9BC2-4600-9695-A57EE9694919}"/>
            </c:ext>
          </c:extLst>
        </c:ser>
        <c:ser>
          <c:idx val="1"/>
          <c:order val="1"/>
          <c:tx>
            <c:strRef>
              <c:f>Sheet1!$D$2</c:f>
              <c:strCache>
                <c:ptCount val="1"/>
                <c:pt idx="0">
                  <c:v> ს/ს “მეზღვაურთა სამედიცინო ცენტრი 2010” (#4 პოლიკლინიკა) </c:v>
                </c:pt>
              </c:strCache>
            </c:strRef>
          </c:tx>
          <c:spPr>
            <a:solidFill>
              <a:schemeClr val="accent2"/>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Sheet1!$D$3:$D$24</c:f>
              <c:numCache>
                <c:formatCode>General</c:formatCode>
                <c:ptCount val="22"/>
                <c:pt idx="0">
                  <c:v>1</c:v>
                </c:pt>
                <c:pt idx="1">
                  <c:v>1</c:v>
                </c:pt>
                <c:pt idx="2">
                  <c:v>1</c:v>
                </c:pt>
                <c:pt idx="3">
                  <c:v>1</c:v>
                </c:pt>
                <c:pt idx="4">
                  <c:v>0</c:v>
                </c:pt>
                <c:pt idx="5">
                  <c:v>0</c:v>
                </c:pt>
                <c:pt idx="6">
                  <c:v>1</c:v>
                </c:pt>
                <c:pt idx="7">
                  <c:v>1</c:v>
                </c:pt>
                <c:pt idx="8">
                  <c:v>1</c:v>
                </c:pt>
                <c:pt idx="9">
                  <c:v>1</c:v>
                </c:pt>
                <c:pt idx="10">
                  <c:v>0</c:v>
                </c:pt>
                <c:pt idx="11">
                  <c:v>1</c:v>
                </c:pt>
                <c:pt idx="12">
                  <c:v>0</c:v>
                </c:pt>
                <c:pt idx="13">
                  <c:v>1</c:v>
                </c:pt>
                <c:pt idx="14">
                  <c:v>1</c:v>
                </c:pt>
                <c:pt idx="15">
                  <c:v>1</c:v>
                </c:pt>
                <c:pt idx="16">
                  <c:v>1</c:v>
                </c:pt>
                <c:pt idx="17">
                  <c:v>1</c:v>
                </c:pt>
                <c:pt idx="18">
                  <c:v>0</c:v>
                </c:pt>
                <c:pt idx="19">
                  <c:v>1</c:v>
                </c:pt>
                <c:pt idx="20">
                  <c:v>1</c:v>
                </c:pt>
                <c:pt idx="21">
                  <c:v>1</c:v>
                </c:pt>
              </c:numCache>
            </c:numRef>
          </c:val>
          <c:extLst>
            <c:ext xmlns:c16="http://schemas.microsoft.com/office/drawing/2014/chart" uri="{C3380CC4-5D6E-409C-BE32-E72D297353CC}">
              <c16:uniqueId val="{00000001-9BC2-4600-9695-A57EE9694919}"/>
            </c:ext>
          </c:extLst>
        </c:ser>
        <c:ser>
          <c:idx val="2"/>
          <c:order val="2"/>
          <c:tx>
            <c:strRef>
              <c:f>Sheet1!$E$2</c:f>
              <c:strCache>
                <c:ptCount val="1"/>
                <c:pt idx="0">
                  <c:v>შპს “უნიმედი აჭარა” - ქობულეთის სამედიცინო ცენტრი</c:v>
                </c:pt>
              </c:strCache>
            </c:strRef>
          </c:tx>
          <c:spPr>
            <a:solidFill>
              <a:schemeClr val="accent3"/>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Sheet1!$E$3:$E$24</c:f>
              <c:numCache>
                <c:formatCode>General</c:formatCode>
                <c:ptCount val="22"/>
                <c:pt idx="0">
                  <c:v>1</c:v>
                </c:pt>
                <c:pt idx="1">
                  <c:v>1</c:v>
                </c:pt>
                <c:pt idx="2">
                  <c:v>1</c:v>
                </c:pt>
                <c:pt idx="3">
                  <c:v>1</c:v>
                </c:pt>
                <c:pt idx="4">
                  <c:v>1</c:v>
                </c:pt>
                <c:pt idx="5">
                  <c:v>0</c:v>
                </c:pt>
                <c:pt idx="6">
                  <c:v>1</c:v>
                </c:pt>
                <c:pt idx="7">
                  <c:v>1</c:v>
                </c:pt>
                <c:pt idx="8">
                  <c:v>1</c:v>
                </c:pt>
                <c:pt idx="9">
                  <c:v>0</c:v>
                </c:pt>
                <c:pt idx="10">
                  <c:v>0</c:v>
                </c:pt>
                <c:pt idx="11">
                  <c:v>1</c:v>
                </c:pt>
                <c:pt idx="12">
                  <c:v>0</c:v>
                </c:pt>
                <c:pt idx="13">
                  <c:v>1</c:v>
                </c:pt>
                <c:pt idx="14">
                  <c:v>1</c:v>
                </c:pt>
                <c:pt idx="15">
                  <c:v>1</c:v>
                </c:pt>
                <c:pt idx="16">
                  <c:v>1</c:v>
                </c:pt>
                <c:pt idx="17">
                  <c:v>0</c:v>
                </c:pt>
                <c:pt idx="18">
                  <c:v>0</c:v>
                </c:pt>
                <c:pt idx="19">
                  <c:v>1</c:v>
                </c:pt>
                <c:pt idx="20">
                  <c:v>1</c:v>
                </c:pt>
                <c:pt idx="21">
                  <c:v>1</c:v>
                </c:pt>
              </c:numCache>
            </c:numRef>
          </c:val>
          <c:extLst>
            <c:ext xmlns:c16="http://schemas.microsoft.com/office/drawing/2014/chart" uri="{C3380CC4-5D6E-409C-BE32-E72D297353CC}">
              <c16:uniqueId val="{00000002-9BC2-4600-9695-A57EE9694919}"/>
            </c:ext>
          </c:extLst>
        </c:ser>
        <c:ser>
          <c:idx val="3"/>
          <c:order val="3"/>
          <c:tx>
            <c:strRef>
              <c:f>Sheet1!$F$2</c:f>
              <c:strCache>
                <c:ptCount val="1"/>
                <c:pt idx="0">
                  <c:v> შპს “უნიმედი აჭარა” - შუახევის სამედიცინო ცენტრი</c:v>
                </c:pt>
              </c:strCache>
            </c:strRef>
          </c:tx>
          <c:spPr>
            <a:solidFill>
              <a:schemeClr val="accent4"/>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Sheet1!$F$3:$F$24</c:f>
              <c:numCache>
                <c:formatCode>General</c:formatCode>
                <c:ptCount val="22"/>
                <c:pt idx="0">
                  <c:v>1</c:v>
                </c:pt>
                <c:pt idx="1">
                  <c:v>0</c:v>
                </c:pt>
                <c:pt idx="2">
                  <c:v>0</c:v>
                </c:pt>
                <c:pt idx="3">
                  <c:v>1</c:v>
                </c:pt>
                <c:pt idx="4">
                  <c:v>1</c:v>
                </c:pt>
                <c:pt idx="5">
                  <c:v>0</c:v>
                </c:pt>
                <c:pt idx="6">
                  <c:v>1</c:v>
                </c:pt>
                <c:pt idx="7">
                  <c:v>0</c:v>
                </c:pt>
                <c:pt idx="8">
                  <c:v>0</c:v>
                </c:pt>
                <c:pt idx="9">
                  <c:v>0</c:v>
                </c:pt>
                <c:pt idx="10">
                  <c:v>0</c:v>
                </c:pt>
                <c:pt idx="11">
                  <c:v>0</c:v>
                </c:pt>
                <c:pt idx="12">
                  <c:v>0</c:v>
                </c:pt>
                <c:pt idx="13">
                  <c:v>1</c:v>
                </c:pt>
                <c:pt idx="14">
                  <c:v>0</c:v>
                </c:pt>
                <c:pt idx="15">
                  <c:v>1</c:v>
                </c:pt>
                <c:pt idx="16">
                  <c:v>1</c:v>
                </c:pt>
                <c:pt idx="17">
                  <c:v>0</c:v>
                </c:pt>
                <c:pt idx="18">
                  <c:v>0</c:v>
                </c:pt>
                <c:pt idx="19">
                  <c:v>1</c:v>
                </c:pt>
                <c:pt idx="20">
                  <c:v>0</c:v>
                </c:pt>
                <c:pt idx="21">
                  <c:v>1</c:v>
                </c:pt>
              </c:numCache>
            </c:numRef>
          </c:val>
          <c:extLst>
            <c:ext xmlns:c16="http://schemas.microsoft.com/office/drawing/2014/chart" uri="{C3380CC4-5D6E-409C-BE32-E72D297353CC}">
              <c16:uniqueId val="{00000003-9BC2-4600-9695-A57EE9694919}"/>
            </c:ext>
          </c:extLst>
        </c:ser>
        <c:ser>
          <c:idx val="4"/>
          <c:order val="4"/>
          <c:tx>
            <c:strRef>
              <c:f>Sheet1!$G$2</c:f>
              <c:strCache>
                <c:ptCount val="1"/>
                <c:pt idx="0">
                  <c:v>შპს “ აჭარის ავტონომიური_x000d_რესპუბლიკის ონკოლოგიის ცენტრი</c:v>
                </c:pt>
              </c:strCache>
            </c:strRef>
          </c:tx>
          <c:spPr>
            <a:solidFill>
              <a:schemeClr val="accent5"/>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Sheet1!$G$3:$G$24</c:f>
              <c:numCache>
                <c:formatCode>General</c:formatCode>
                <c:ptCount val="22"/>
                <c:pt idx="0">
                  <c:v>1</c:v>
                </c:pt>
                <c:pt idx="1">
                  <c:v>1</c:v>
                </c:pt>
                <c:pt idx="2">
                  <c:v>1</c:v>
                </c:pt>
                <c:pt idx="3">
                  <c:v>1</c:v>
                </c:pt>
                <c:pt idx="4">
                  <c:v>1</c:v>
                </c:pt>
                <c:pt idx="5">
                  <c:v>1</c:v>
                </c:pt>
                <c:pt idx="6">
                  <c:v>1</c:v>
                </c:pt>
                <c:pt idx="7">
                  <c:v>1</c:v>
                </c:pt>
                <c:pt idx="8">
                  <c:v>1</c:v>
                </c:pt>
                <c:pt idx="9">
                  <c:v>0</c:v>
                </c:pt>
                <c:pt idx="10">
                  <c:v>1</c:v>
                </c:pt>
                <c:pt idx="11">
                  <c:v>1</c:v>
                </c:pt>
                <c:pt idx="12">
                  <c:v>1</c:v>
                </c:pt>
                <c:pt idx="13">
                  <c:v>1</c:v>
                </c:pt>
                <c:pt idx="14">
                  <c:v>0</c:v>
                </c:pt>
                <c:pt idx="15">
                  <c:v>1</c:v>
                </c:pt>
                <c:pt idx="16">
                  <c:v>1</c:v>
                </c:pt>
                <c:pt idx="17">
                  <c:v>0</c:v>
                </c:pt>
                <c:pt idx="18">
                  <c:v>0</c:v>
                </c:pt>
                <c:pt idx="19">
                  <c:v>1</c:v>
                </c:pt>
                <c:pt idx="20">
                  <c:v>1</c:v>
                </c:pt>
                <c:pt idx="21">
                  <c:v>0</c:v>
                </c:pt>
              </c:numCache>
            </c:numRef>
          </c:val>
          <c:extLst>
            <c:ext xmlns:c16="http://schemas.microsoft.com/office/drawing/2014/chart" uri="{C3380CC4-5D6E-409C-BE32-E72D297353CC}">
              <c16:uniqueId val="{00000004-9BC2-4600-9695-A57EE9694919}"/>
            </c:ext>
          </c:extLst>
        </c:ser>
        <c:ser>
          <c:idx val="5"/>
          <c:order val="5"/>
          <c:tx>
            <c:strRef>
              <c:f>Sheet1!$H$2</c:f>
              <c:strCache>
                <c:ptCount val="1"/>
                <c:pt idx="0">
                  <c:v> შპს “ რესპუბლიკური კლინიკური ფსიქონევროლოგიური საავადმყოფო” </c:v>
                </c:pt>
              </c:strCache>
            </c:strRef>
          </c:tx>
          <c:spPr>
            <a:solidFill>
              <a:schemeClr val="accent6"/>
            </a:solidFill>
            <a:ln>
              <a:noFill/>
            </a:ln>
            <a:effectLst/>
            <a:sp3d/>
          </c:spPr>
          <c:invertIfNegative val="0"/>
          <c:cat>
            <c:strRef>
              <c:f>Sheet1!$B$3:$B$24</c:f>
              <c:strCache>
                <c:ptCount val="22"/>
                <c:pt idx="0">
                  <c:v>ზოგადი ქირურგი</c:v>
                </c:pt>
                <c:pt idx="1">
                  <c:v>ნეფროლოგი</c:v>
                </c:pt>
                <c:pt idx="2">
                  <c:v>უროლოგი</c:v>
                </c:pt>
                <c:pt idx="3">
                  <c:v>შინაგანი მედიცინა</c:v>
                </c:pt>
                <c:pt idx="4">
                  <c:v>ონკოლოგი</c:v>
                </c:pt>
                <c:pt idx="5">
                  <c:v>ნეიროქირურგი</c:v>
                </c:pt>
                <c:pt idx="6">
                  <c:v>ნევროლოგი</c:v>
                </c:pt>
                <c:pt idx="7">
                  <c:v>ოფთალმოლოგი</c:v>
                </c:pt>
                <c:pt idx="8">
                  <c:v>კარდიოლოგი</c:v>
                </c:pt>
                <c:pt idx="9">
                  <c:v>ფსიქიატრი</c:v>
                </c:pt>
                <c:pt idx="10">
                  <c:v>ჰემატოლოგი</c:v>
                </c:pt>
                <c:pt idx="11">
                  <c:v>ორთოპედ/ტრავმატოლოგი</c:v>
                </c:pt>
                <c:pt idx="12">
                  <c:v>სისხლძარღვთა ქირურგი</c:v>
                </c:pt>
                <c:pt idx="13">
                  <c:v>ფთიზიატრი</c:v>
                </c:pt>
                <c:pt idx="14">
                  <c:v>პულმონოლოგი</c:v>
                </c:pt>
                <c:pt idx="15">
                  <c:v>ოტორინოლარინგოლოგი</c:v>
                </c:pt>
                <c:pt idx="16">
                  <c:v>ენდოკრინოლოგი</c:v>
                </c:pt>
                <c:pt idx="17">
                  <c:v>რევმატოლოგი</c:v>
                </c:pt>
                <c:pt idx="18">
                  <c:v>კარდიოქირურგი</c:v>
                </c:pt>
                <c:pt idx="19">
                  <c:v>ოჯახის ექიმი</c:v>
                </c:pt>
                <c:pt idx="20">
                  <c:v>დერმატო/ვენეროლოგი</c:v>
                </c:pt>
                <c:pt idx="21">
                  <c:v>პედიატრი</c:v>
                </c:pt>
              </c:strCache>
            </c:strRef>
          </c:cat>
          <c:val>
            <c:numRef>
              <c:f>Sheet1!$H$3:$H$24</c:f>
              <c:numCache>
                <c:formatCode>General</c:formatCode>
                <c:ptCount val="22"/>
                <c:pt idx="0">
                  <c:v>0</c:v>
                </c:pt>
                <c:pt idx="1">
                  <c:v>0</c:v>
                </c:pt>
                <c:pt idx="2">
                  <c:v>0</c:v>
                </c:pt>
                <c:pt idx="3">
                  <c:v>0</c:v>
                </c:pt>
                <c:pt idx="4">
                  <c:v>0</c:v>
                </c:pt>
                <c:pt idx="5">
                  <c:v>0</c:v>
                </c:pt>
                <c:pt idx="6">
                  <c:v>1</c:v>
                </c:pt>
                <c:pt idx="7">
                  <c:v>0</c:v>
                </c:pt>
                <c:pt idx="8">
                  <c:v>0</c:v>
                </c:pt>
                <c:pt idx="9">
                  <c:v>1</c:v>
                </c:pt>
                <c:pt idx="10">
                  <c:v>0</c:v>
                </c:pt>
                <c:pt idx="11">
                  <c:v>0</c:v>
                </c:pt>
                <c:pt idx="12">
                  <c:v>0</c:v>
                </c:pt>
                <c:pt idx="13">
                  <c:v>0</c:v>
                </c:pt>
                <c:pt idx="14">
                  <c:v>0</c:v>
                </c:pt>
                <c:pt idx="15">
                  <c:v>0</c:v>
                </c:pt>
                <c:pt idx="16">
                  <c:v>0</c:v>
                </c:pt>
                <c:pt idx="17">
                  <c:v>0</c:v>
                </c:pt>
                <c:pt idx="18">
                  <c:v>0</c:v>
                </c:pt>
                <c:pt idx="19">
                  <c:v>0</c:v>
                </c:pt>
                <c:pt idx="20">
                  <c:v>0</c:v>
                </c:pt>
                <c:pt idx="21">
                  <c:v>0</c:v>
                </c:pt>
              </c:numCache>
            </c:numRef>
          </c:val>
          <c:extLst>
            <c:ext xmlns:c16="http://schemas.microsoft.com/office/drawing/2014/chart" uri="{C3380CC4-5D6E-409C-BE32-E72D297353CC}">
              <c16:uniqueId val="{00000005-9BC2-4600-9695-A57EE9694919}"/>
            </c:ext>
          </c:extLst>
        </c:ser>
        <c:dLbls>
          <c:showLegendKey val="0"/>
          <c:showVal val="0"/>
          <c:showCatName val="0"/>
          <c:showSerName val="0"/>
          <c:showPercent val="0"/>
          <c:showBubbleSize val="0"/>
        </c:dLbls>
        <c:gapWidth val="150"/>
        <c:shape val="box"/>
        <c:axId val="2045406824"/>
        <c:axId val="2045410456"/>
        <c:axId val="0"/>
      </c:bar3DChart>
      <c:catAx>
        <c:axId val="204540682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45410456"/>
        <c:crosses val="autoZero"/>
        <c:auto val="1"/>
        <c:lblAlgn val="ctr"/>
        <c:lblOffset val="100"/>
        <c:noMultiLvlLbl val="0"/>
      </c:catAx>
      <c:valAx>
        <c:axId val="2045410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45406824"/>
        <c:crosses val="autoZero"/>
        <c:crossBetween val="between"/>
      </c:valAx>
      <c:spPr>
        <a:noFill/>
        <a:ln>
          <a:noFill/>
        </a:ln>
        <a:effectLst/>
      </c:spPr>
    </c:plotArea>
    <c:legend>
      <c:legendPos val="b"/>
      <c:layout>
        <c:manualLayout>
          <c:xMode val="edge"/>
          <c:yMode val="edge"/>
          <c:x val="4.38019163267242E-2"/>
          <c:y val="0.63690175101357904"/>
          <c:w val="0.93649242639850805"/>
          <c:h val="0.3494928043803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x-none"/>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x-none"/>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x-none"/>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a:p>
        </p:txBody>
      </p:sp>
      <p:sp>
        <p:nvSpPr>
          <p:cNvPr id="3" name="Content Placeholder 2"/>
          <p:cNvSpPr>
            <a:spLocks noGrp="1"/>
          </p:cNvSpPr>
          <p:nvPr>
            <p:ph idx="1"/>
          </p:nvPr>
        </p:nvSpPr>
        <p:spPr/>
        <p:txBody>
          <a:bodyPr/>
          <a:lstStyle>
            <a:lvl5pPr>
              <a:defRPr/>
            </a:lvl5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x-none"/>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x-none"/>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4/4/2018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x-none"/>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x-none"/>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4/4/2018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4/4/2018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4/4/2018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x-none"/>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4/4/2018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x-none"/>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4A6734C-E115-4BC5-9FB0-F9BF6FABFDA0}" type="datetimeFigureOut">
              <a:rPr lang="en-US" smtClean="0"/>
              <a:t>4/4/2018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1467" y="1202268"/>
            <a:ext cx="6908800" cy="3742266"/>
          </a:xfrm>
        </p:spPr>
        <p:txBody>
          <a:bodyPr/>
          <a:lstStyle/>
          <a:p>
            <a:r>
              <a:rPr lang="en-US" sz="3200" dirty="0" err="1"/>
              <a:t>შეზღუდული</a:t>
            </a:r>
            <a:r>
              <a:rPr lang="en-US" sz="3200" dirty="0"/>
              <a:t> </a:t>
            </a:r>
            <a:r>
              <a:rPr lang="en-US" sz="3200" dirty="0" err="1"/>
              <a:t>შესაძლებლობის</a:t>
            </a:r>
            <a:r>
              <a:rPr lang="en-US" sz="3200" dirty="0"/>
              <a:t> </a:t>
            </a:r>
            <a:r>
              <a:rPr lang="en-US" sz="3200" dirty="0" err="1"/>
              <a:t>სტატუსის</a:t>
            </a:r>
            <a:r>
              <a:rPr lang="en-US" sz="3200" dirty="0"/>
              <a:t> </a:t>
            </a:r>
            <a:r>
              <a:rPr lang="en-US" sz="3200" dirty="0" err="1"/>
              <a:t>მიმნიჭებელი</a:t>
            </a:r>
            <a:r>
              <a:rPr lang="en-US" sz="3200" dirty="0"/>
              <a:t> </a:t>
            </a:r>
            <a:r>
              <a:rPr lang="en-US" sz="3200" dirty="0" err="1"/>
              <a:t>სამედიცინო</a:t>
            </a:r>
            <a:r>
              <a:rPr lang="en-US" sz="3200" dirty="0"/>
              <a:t> </a:t>
            </a:r>
            <a:r>
              <a:rPr lang="en-US" sz="3200" dirty="0" err="1"/>
              <a:t>დაწესებულებები</a:t>
            </a:r>
            <a:r>
              <a:rPr lang="en-US" sz="3200" dirty="0"/>
              <a:t> </a:t>
            </a:r>
            <a:r>
              <a:rPr lang="en-US" sz="3200" dirty="0" err="1"/>
              <a:t>აჭარის</a:t>
            </a:r>
            <a:r>
              <a:rPr lang="en-US" sz="3200" dirty="0"/>
              <a:t> </a:t>
            </a:r>
            <a:r>
              <a:rPr lang="en-US" sz="3200" dirty="0" err="1"/>
              <a:t>რეგიონში</a:t>
            </a:r>
            <a:br>
              <a:rPr lang="en-US" sz="3200" dirty="0"/>
            </a:br>
            <a:r>
              <a:rPr lang="en-US" sz="3200" dirty="0" err="1"/>
              <a:t>სიტუაციური</a:t>
            </a:r>
            <a:r>
              <a:rPr lang="en-US" sz="3200" dirty="0"/>
              <a:t> </a:t>
            </a:r>
            <a:r>
              <a:rPr lang="en-US" sz="3200" dirty="0" err="1"/>
              <a:t>ანალიზი</a:t>
            </a:r>
            <a:br>
              <a:rPr lang="en-US" sz="3200" dirty="0"/>
            </a:br>
            <a:br>
              <a:rPr lang="en-US" sz="3200" dirty="0"/>
            </a:br>
            <a:r>
              <a:rPr lang="en-US" sz="2400" dirty="0"/>
              <a:t>4 </a:t>
            </a:r>
            <a:r>
              <a:rPr lang="en-US" sz="2400" dirty="0" err="1"/>
              <a:t>აპრილი</a:t>
            </a:r>
            <a:r>
              <a:rPr lang="en-US" sz="2400" dirty="0"/>
              <a:t>, 2018</a:t>
            </a:r>
          </a:p>
        </p:txBody>
      </p:sp>
    </p:spTree>
    <p:extLst>
      <p:ext uri="{BB962C8B-B14F-4D97-AF65-F5344CB8AC3E}">
        <p14:creationId xmlns:p14="http://schemas.microsoft.com/office/powerpoint/2010/main" val="3163372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გადაწყვეტილების </a:t>
            </a:r>
            <a:r>
              <a:rPr lang="en-US" dirty="0" err="1"/>
              <a:t>მიღება</a:t>
            </a:r>
            <a:endParaRPr lang="en-US" dirty="0"/>
          </a:p>
        </p:txBody>
      </p:sp>
      <p:sp>
        <p:nvSpPr>
          <p:cNvPr id="3" name="Content Placeholder 2"/>
          <p:cNvSpPr>
            <a:spLocks noGrp="1"/>
          </p:cNvSpPr>
          <p:nvPr>
            <p:ph idx="1"/>
          </p:nvPr>
        </p:nvSpPr>
        <p:spPr/>
        <p:txBody>
          <a:bodyPr/>
          <a:lstStyle/>
          <a:p>
            <a:r>
              <a:rPr lang="en-US" dirty="0" err="1"/>
              <a:t>გადაწყვეტილება</a:t>
            </a:r>
            <a:r>
              <a:rPr lang="en-US" dirty="0"/>
              <a:t> </a:t>
            </a:r>
            <a:r>
              <a:rPr lang="en-US" dirty="0" err="1"/>
              <a:t>მიიღება</a:t>
            </a:r>
            <a:r>
              <a:rPr lang="en-US" dirty="0"/>
              <a:t> </a:t>
            </a:r>
            <a:r>
              <a:rPr lang="en-US" dirty="0" err="1"/>
              <a:t>ორი</a:t>
            </a:r>
            <a:r>
              <a:rPr lang="en-US" dirty="0"/>
              <a:t> </a:t>
            </a:r>
            <a:r>
              <a:rPr lang="en-US" dirty="0" err="1"/>
              <a:t>ან</a:t>
            </a:r>
            <a:r>
              <a:rPr lang="en-US" dirty="0"/>
              <a:t> </a:t>
            </a:r>
            <a:r>
              <a:rPr lang="en-US" dirty="0" err="1"/>
              <a:t>მეტი</a:t>
            </a:r>
            <a:r>
              <a:rPr lang="en-US" dirty="0"/>
              <a:t> </a:t>
            </a:r>
            <a:r>
              <a:rPr lang="en-US" dirty="0" err="1"/>
              <a:t>ექიმის</a:t>
            </a:r>
            <a:r>
              <a:rPr lang="en-US" dirty="0"/>
              <a:t> </a:t>
            </a:r>
            <a:r>
              <a:rPr lang="en-US" dirty="0" err="1"/>
              <a:t>მონაწილეობით</a:t>
            </a:r>
            <a:r>
              <a:rPr lang="en-US" dirty="0"/>
              <a:t> - </a:t>
            </a:r>
            <a:r>
              <a:rPr lang="en-US" dirty="0" err="1"/>
              <a:t>ექიმი-კოორდინატორი</a:t>
            </a:r>
            <a:r>
              <a:rPr lang="en-US" dirty="0"/>
              <a:t> </a:t>
            </a:r>
            <a:r>
              <a:rPr lang="en-US" dirty="0" err="1"/>
              <a:t>და</a:t>
            </a:r>
            <a:r>
              <a:rPr lang="en-US" dirty="0"/>
              <a:t> </a:t>
            </a:r>
            <a:r>
              <a:rPr lang="en-US" dirty="0" err="1"/>
              <a:t>ექიმი-სპეციალისტი</a:t>
            </a:r>
            <a:r>
              <a:rPr lang="en-US" dirty="0"/>
              <a:t>. </a:t>
            </a:r>
            <a:r>
              <a:rPr lang="en-US" dirty="0" err="1"/>
              <a:t>ყველაზე</a:t>
            </a:r>
            <a:r>
              <a:rPr lang="en-US" dirty="0"/>
              <a:t> </a:t>
            </a:r>
            <a:r>
              <a:rPr lang="en-US" dirty="0" err="1"/>
              <a:t>წარმომადგენლობითი</a:t>
            </a:r>
            <a:r>
              <a:rPr lang="en-US" dirty="0"/>
              <a:t> </a:t>
            </a:r>
            <a:r>
              <a:rPr lang="en-US" dirty="0" err="1"/>
              <a:t>არის</a:t>
            </a:r>
            <a:r>
              <a:rPr lang="en-US" dirty="0"/>
              <a:t> </a:t>
            </a:r>
            <a:r>
              <a:rPr lang="en-US" dirty="0" err="1"/>
              <a:t>ფსიქონევროლოგიურში</a:t>
            </a:r>
            <a:r>
              <a:rPr lang="en-US" dirty="0"/>
              <a:t>; </a:t>
            </a:r>
            <a:r>
              <a:rPr lang="en-US" dirty="0" err="1"/>
              <a:t>მხოლოდ</a:t>
            </a:r>
            <a:r>
              <a:rPr lang="en-US" dirty="0"/>
              <a:t> </a:t>
            </a:r>
            <a:r>
              <a:rPr lang="en-US" dirty="0" err="1"/>
              <a:t>ამ</a:t>
            </a:r>
            <a:r>
              <a:rPr lang="en-US" dirty="0"/>
              <a:t> </a:t>
            </a:r>
            <a:r>
              <a:rPr lang="en-US" dirty="0" err="1"/>
              <a:t>დაწესებულებაში</a:t>
            </a:r>
            <a:r>
              <a:rPr lang="en-US" dirty="0"/>
              <a:t> </a:t>
            </a:r>
            <a:r>
              <a:rPr lang="en-US" dirty="0" err="1"/>
              <a:t>იღებს</a:t>
            </a:r>
            <a:r>
              <a:rPr lang="en-US" dirty="0"/>
              <a:t> </a:t>
            </a:r>
            <a:r>
              <a:rPr lang="en-US" dirty="0" err="1"/>
              <a:t>მაძიებელი</a:t>
            </a:r>
            <a:r>
              <a:rPr lang="en-US" dirty="0"/>
              <a:t>/</a:t>
            </a:r>
            <a:r>
              <a:rPr lang="en-US" dirty="0" err="1"/>
              <a:t>პაციენტი</a:t>
            </a:r>
            <a:r>
              <a:rPr lang="en-US" dirty="0"/>
              <a:t> </a:t>
            </a:r>
            <a:r>
              <a:rPr lang="en-US" dirty="0" err="1"/>
              <a:t>მონაწილეობას</a:t>
            </a:r>
            <a:r>
              <a:rPr lang="en-US" dirty="0"/>
              <a:t> გადაწყვეტილების </a:t>
            </a:r>
            <a:r>
              <a:rPr lang="en-US" dirty="0" err="1"/>
              <a:t>პროცესში</a:t>
            </a:r>
            <a:endParaRPr lang="en-US" dirty="0"/>
          </a:p>
          <a:p>
            <a:r>
              <a:rPr lang="en-US" dirty="0" err="1"/>
              <a:t>გადაწყვეტილება</a:t>
            </a:r>
            <a:r>
              <a:rPr lang="en-US" dirty="0"/>
              <a:t> </a:t>
            </a:r>
            <a:r>
              <a:rPr lang="en-US" dirty="0" err="1"/>
              <a:t>ეყრდნობა</a:t>
            </a:r>
            <a:r>
              <a:rPr lang="en-US" dirty="0"/>
              <a:t> </a:t>
            </a:r>
            <a:r>
              <a:rPr lang="en-US" dirty="0" err="1"/>
              <a:t>დადგენილებებს</a:t>
            </a:r>
            <a:r>
              <a:rPr lang="en-US" dirty="0"/>
              <a:t> #1ნ </a:t>
            </a:r>
            <a:r>
              <a:rPr lang="en-US" dirty="0" err="1"/>
              <a:t>და</a:t>
            </a:r>
            <a:r>
              <a:rPr lang="en-US" dirty="0"/>
              <a:t> #62ნ</a:t>
            </a:r>
          </a:p>
          <a:p>
            <a:r>
              <a:rPr lang="en-US" dirty="0" err="1"/>
              <a:t>გადაწყვეტილება</a:t>
            </a:r>
            <a:r>
              <a:rPr lang="en-US" dirty="0"/>
              <a:t> </a:t>
            </a:r>
            <a:r>
              <a:rPr lang="en-US" dirty="0" err="1"/>
              <a:t>ეყრდნობა</a:t>
            </a:r>
            <a:r>
              <a:rPr lang="en-US" dirty="0"/>
              <a:t> </a:t>
            </a:r>
            <a:r>
              <a:rPr lang="en-US" dirty="0" err="1"/>
              <a:t>წამყვან</a:t>
            </a:r>
            <a:r>
              <a:rPr lang="en-US" dirty="0"/>
              <a:t> </a:t>
            </a:r>
            <a:r>
              <a:rPr lang="en-US" dirty="0" err="1"/>
              <a:t>დიაგნოზს</a:t>
            </a:r>
            <a:endParaRPr lang="en-US" dirty="0"/>
          </a:p>
          <a:p>
            <a:pPr marL="0" indent="0">
              <a:buNone/>
            </a:pPr>
            <a:endParaRPr lang="en-US" dirty="0"/>
          </a:p>
        </p:txBody>
      </p:sp>
    </p:spTree>
    <p:extLst>
      <p:ext uri="{BB962C8B-B14F-4D97-AF65-F5344CB8AC3E}">
        <p14:creationId xmlns:p14="http://schemas.microsoft.com/office/powerpoint/2010/main" val="340848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გადაწყვეტილების </a:t>
            </a:r>
            <a:r>
              <a:rPr lang="en-US" dirty="0" err="1"/>
              <a:t>მიღება</a:t>
            </a:r>
            <a:r>
              <a:rPr lang="en-US" dirty="0"/>
              <a:t> - </a:t>
            </a:r>
            <a:r>
              <a:rPr lang="en-US" dirty="0" err="1"/>
              <a:t>სირთულეები</a:t>
            </a:r>
            <a:endParaRPr lang="en-US" dirty="0"/>
          </a:p>
        </p:txBody>
      </p:sp>
      <p:sp>
        <p:nvSpPr>
          <p:cNvPr id="3" name="Content Placeholder 2"/>
          <p:cNvSpPr>
            <a:spLocks noGrp="1"/>
          </p:cNvSpPr>
          <p:nvPr>
            <p:ph idx="1"/>
          </p:nvPr>
        </p:nvSpPr>
        <p:spPr/>
        <p:txBody>
          <a:bodyPr>
            <a:normAutofit lnSpcReduction="10000"/>
          </a:bodyPr>
          <a:lstStyle/>
          <a:p>
            <a:r>
              <a:rPr lang="en-US" dirty="0" err="1"/>
              <a:t>ჯანმრთელობის</a:t>
            </a:r>
            <a:r>
              <a:rPr lang="en-US" dirty="0"/>
              <a:t> </a:t>
            </a:r>
            <a:r>
              <a:rPr lang="en-US" dirty="0" err="1"/>
              <a:t>საერთო</a:t>
            </a:r>
            <a:r>
              <a:rPr lang="en-US" dirty="0"/>
              <a:t> </a:t>
            </a:r>
            <a:r>
              <a:rPr lang="en-US" dirty="0" err="1"/>
              <a:t>მდგომარეობა</a:t>
            </a:r>
            <a:r>
              <a:rPr lang="en-US" dirty="0"/>
              <a:t> </a:t>
            </a:r>
            <a:r>
              <a:rPr lang="en-US" dirty="0" err="1"/>
              <a:t>რთულია</a:t>
            </a:r>
            <a:r>
              <a:rPr lang="en-US" dirty="0"/>
              <a:t>, </a:t>
            </a:r>
            <a:r>
              <a:rPr lang="en-US" dirty="0" err="1"/>
              <a:t>მაგრამ</a:t>
            </a:r>
            <a:r>
              <a:rPr lang="en-US" dirty="0"/>
              <a:t> </a:t>
            </a:r>
            <a:r>
              <a:rPr lang="en-US" dirty="0" err="1"/>
              <a:t>არცერთი</a:t>
            </a:r>
            <a:r>
              <a:rPr lang="en-US" dirty="0"/>
              <a:t> </a:t>
            </a:r>
            <a:r>
              <a:rPr lang="en-US" dirty="0" err="1"/>
              <a:t>დიაგნოზი</a:t>
            </a:r>
            <a:r>
              <a:rPr lang="en-US" dirty="0"/>
              <a:t> </a:t>
            </a:r>
            <a:r>
              <a:rPr lang="en-US" dirty="0" err="1"/>
              <a:t>არ</a:t>
            </a:r>
            <a:r>
              <a:rPr lang="en-US" dirty="0"/>
              <a:t> </a:t>
            </a:r>
            <a:r>
              <a:rPr lang="en-US" dirty="0" err="1"/>
              <a:t>შედის</a:t>
            </a:r>
            <a:r>
              <a:rPr lang="en-US" dirty="0"/>
              <a:t> </a:t>
            </a:r>
            <a:r>
              <a:rPr lang="en-US" dirty="0" err="1"/>
              <a:t>დადგენილებაში</a:t>
            </a:r>
            <a:endParaRPr lang="en-US" dirty="0"/>
          </a:p>
          <a:p>
            <a:r>
              <a:rPr lang="en-US" dirty="0" err="1"/>
              <a:t>რეაბილიტაციის</a:t>
            </a:r>
            <a:r>
              <a:rPr lang="en-US" dirty="0"/>
              <a:t> </a:t>
            </a:r>
            <a:r>
              <a:rPr lang="en-US" dirty="0" err="1"/>
              <a:t>პერიოდში</a:t>
            </a:r>
            <a:r>
              <a:rPr lang="en-US" dirty="0"/>
              <a:t> </a:t>
            </a:r>
            <a:r>
              <a:rPr lang="en-US" dirty="0" err="1"/>
              <a:t>შესაძლოა</a:t>
            </a:r>
            <a:r>
              <a:rPr lang="en-US" dirty="0"/>
              <a:t> </a:t>
            </a:r>
            <a:r>
              <a:rPr lang="en-US" dirty="0" err="1"/>
              <a:t>შშმ</a:t>
            </a:r>
            <a:r>
              <a:rPr lang="en-US" dirty="0"/>
              <a:t> </a:t>
            </a:r>
            <a:r>
              <a:rPr lang="en-US" dirty="0" err="1"/>
              <a:t>პირს</a:t>
            </a:r>
            <a:r>
              <a:rPr lang="en-US" dirty="0"/>
              <a:t> </a:t>
            </a:r>
            <a:r>
              <a:rPr lang="en-US" dirty="0" err="1"/>
              <a:t>მოეხსნას</a:t>
            </a:r>
            <a:r>
              <a:rPr lang="en-US" dirty="0"/>
              <a:t> </a:t>
            </a:r>
            <a:r>
              <a:rPr lang="en-US" dirty="0" err="1"/>
              <a:t>სტატუსი</a:t>
            </a:r>
            <a:r>
              <a:rPr lang="en-US" dirty="0"/>
              <a:t> - </a:t>
            </a:r>
            <a:r>
              <a:rPr lang="en-US" dirty="0" err="1"/>
              <a:t>კოქსართროზების</a:t>
            </a:r>
            <a:r>
              <a:rPr lang="en-US" dirty="0"/>
              <a:t> </a:t>
            </a:r>
            <a:r>
              <a:rPr lang="en-US" dirty="0" err="1"/>
              <a:t>დროს</a:t>
            </a:r>
            <a:endParaRPr lang="en-US" dirty="0"/>
          </a:p>
          <a:p>
            <a:r>
              <a:rPr lang="en-US" dirty="0" err="1"/>
              <a:t>დაუნის</a:t>
            </a:r>
            <a:r>
              <a:rPr lang="en-US" dirty="0"/>
              <a:t> </a:t>
            </a:r>
            <a:r>
              <a:rPr lang="en-US" dirty="0" err="1"/>
              <a:t>სინდრომის</a:t>
            </a:r>
            <a:r>
              <a:rPr lang="en-US" dirty="0"/>
              <a:t>, </a:t>
            </a:r>
            <a:r>
              <a:rPr lang="en-US" dirty="0" err="1"/>
              <a:t>სხვა</a:t>
            </a:r>
            <a:r>
              <a:rPr lang="en-US" dirty="0"/>
              <a:t> </a:t>
            </a:r>
            <a:r>
              <a:rPr lang="en-US" dirty="0" err="1"/>
              <a:t>გონებრივი</a:t>
            </a:r>
            <a:r>
              <a:rPr lang="en-US" dirty="0"/>
              <a:t> </a:t>
            </a:r>
            <a:r>
              <a:rPr lang="en-US" dirty="0" err="1"/>
              <a:t>განვითარების</a:t>
            </a:r>
            <a:r>
              <a:rPr lang="en-US" dirty="0"/>
              <a:t> </a:t>
            </a:r>
            <a:r>
              <a:rPr lang="en-US" dirty="0" err="1"/>
              <a:t>შეფერხების</a:t>
            </a:r>
            <a:r>
              <a:rPr lang="en-US" dirty="0"/>
              <a:t> </a:t>
            </a:r>
            <a:r>
              <a:rPr lang="en-US" dirty="0" err="1"/>
              <a:t>და</a:t>
            </a:r>
            <a:r>
              <a:rPr lang="en-US" dirty="0"/>
              <a:t> </a:t>
            </a:r>
            <a:r>
              <a:rPr lang="en-US" dirty="0" err="1"/>
              <a:t>აუტიზმის</a:t>
            </a:r>
            <a:r>
              <a:rPr lang="en-US" dirty="0"/>
              <a:t> </a:t>
            </a:r>
            <a:r>
              <a:rPr lang="en-US" dirty="0" err="1"/>
              <a:t>შემთხვევაში</a:t>
            </a:r>
            <a:r>
              <a:rPr lang="en-US" dirty="0"/>
              <a:t> </a:t>
            </a:r>
            <a:r>
              <a:rPr lang="en-US" dirty="0" err="1"/>
              <a:t>სტატუსის</a:t>
            </a:r>
            <a:r>
              <a:rPr lang="en-US" dirty="0"/>
              <a:t> </a:t>
            </a:r>
            <a:r>
              <a:rPr lang="en-US" dirty="0" err="1"/>
              <a:t>მინიჭება</a:t>
            </a:r>
            <a:r>
              <a:rPr lang="en-US" dirty="0"/>
              <a:t> </a:t>
            </a:r>
            <a:r>
              <a:rPr lang="en-US" dirty="0" err="1"/>
              <a:t>რთულია</a:t>
            </a:r>
            <a:endParaRPr lang="en-US" dirty="0"/>
          </a:p>
          <a:p>
            <a:r>
              <a:rPr lang="en-US" dirty="0"/>
              <a:t>F 0.7-ის </a:t>
            </a:r>
            <a:r>
              <a:rPr lang="en-US" dirty="0" err="1"/>
              <a:t>გადახედვა</a:t>
            </a:r>
            <a:r>
              <a:rPr lang="en-US" dirty="0"/>
              <a:t>, </a:t>
            </a:r>
            <a:r>
              <a:rPr lang="en-US" dirty="0" err="1"/>
              <a:t>განსაკუთრებით</a:t>
            </a:r>
            <a:r>
              <a:rPr lang="en-US" dirty="0"/>
              <a:t> </a:t>
            </a:r>
            <a:r>
              <a:rPr lang="en-US" dirty="0" err="1"/>
              <a:t>ყოფილი</a:t>
            </a:r>
            <a:r>
              <a:rPr lang="en-US" dirty="0"/>
              <a:t> </a:t>
            </a:r>
            <a:r>
              <a:rPr lang="en-US" dirty="0" err="1"/>
              <a:t>მებრძოლების</a:t>
            </a:r>
            <a:r>
              <a:rPr lang="en-US" dirty="0"/>
              <a:t>/</a:t>
            </a:r>
            <a:r>
              <a:rPr lang="en-US" dirty="0" err="1"/>
              <a:t>ჯარისკაცების</a:t>
            </a:r>
            <a:r>
              <a:rPr lang="en-US" dirty="0"/>
              <a:t> </a:t>
            </a:r>
            <a:r>
              <a:rPr lang="en-US" dirty="0" err="1"/>
              <a:t>შემთხვევაში</a:t>
            </a:r>
            <a:endParaRPr lang="en-US" dirty="0"/>
          </a:p>
        </p:txBody>
      </p:sp>
    </p:spTree>
    <p:extLst>
      <p:ext uri="{BB962C8B-B14F-4D97-AF65-F5344CB8AC3E}">
        <p14:creationId xmlns:p14="http://schemas.microsoft.com/office/powerpoint/2010/main" val="1564931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D97389B7-70DA-4D5A-8530-84D34AF2CA58}"/>
              </a:ext>
            </a:extLst>
          </p:cNvPr>
          <p:cNvGraphicFramePr>
            <a:graphicFrameLocks/>
          </p:cNvGraphicFramePr>
          <p:nvPr>
            <p:extLst>
              <p:ext uri="{D42A27DB-BD31-4B8C-83A1-F6EECF244321}">
                <p14:modId xmlns:p14="http://schemas.microsoft.com/office/powerpoint/2010/main" val="3144676757"/>
              </p:ext>
            </p:extLst>
          </p:nvPr>
        </p:nvGraphicFramePr>
        <p:xfrm>
          <a:off x="125412" y="304800"/>
          <a:ext cx="8893175" cy="655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40987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59224"/>
          </a:xfrm>
        </p:spPr>
        <p:txBody>
          <a:bodyPr/>
          <a:lstStyle/>
          <a:p>
            <a:r>
              <a:rPr lang="en-US" sz="3200" dirty="0" err="1"/>
              <a:t>გამოკვეთილი</a:t>
            </a:r>
            <a:r>
              <a:rPr lang="en-US" sz="3200" dirty="0"/>
              <a:t> </a:t>
            </a:r>
            <a:r>
              <a:rPr lang="en-US" sz="3200" dirty="0" err="1"/>
              <a:t>საჭიროებები</a:t>
            </a:r>
            <a:endParaRPr lang="en-US" sz="3200" dirty="0"/>
          </a:p>
        </p:txBody>
      </p:sp>
      <p:sp>
        <p:nvSpPr>
          <p:cNvPr id="3" name="Content Placeholder 2"/>
          <p:cNvSpPr>
            <a:spLocks noGrp="1"/>
          </p:cNvSpPr>
          <p:nvPr>
            <p:ph idx="1"/>
          </p:nvPr>
        </p:nvSpPr>
        <p:spPr/>
        <p:txBody>
          <a:bodyPr>
            <a:normAutofit fontScale="70000" lnSpcReduction="20000"/>
          </a:bodyPr>
          <a:lstStyle/>
          <a:p>
            <a:r>
              <a:rPr lang="ka-GE" dirty="0"/>
              <a:t>პირველადი ჯანდაცვის მიერ ინფორმაციის ნაკლებობა</a:t>
            </a:r>
            <a:endParaRPr lang="en-US" dirty="0"/>
          </a:p>
          <a:p>
            <a:r>
              <a:rPr lang="ka-GE" dirty="0"/>
              <a:t>შეზღუდულ შესაძლებლობასთან დაკავშირებული სტიგმა</a:t>
            </a:r>
            <a:endParaRPr lang="en-US" dirty="0"/>
          </a:p>
          <a:p>
            <a:r>
              <a:rPr lang="ka-GE" dirty="0"/>
              <a:t>გადაწყვეტილება ეყრდნობა მხოლოდ დადგენილებებში მითითებულ დიაგნოზებს. თავად დადგენილებების გადახედვა  </a:t>
            </a:r>
          </a:p>
          <a:p>
            <a:r>
              <a:rPr lang="ka-GE" dirty="0"/>
              <a:t>მნიშვნელოვნად გამოხატული რომ 1 წელში მოდის ეს ზოგიერთ შემთხვევაში არ არის რელევანტური</a:t>
            </a:r>
            <a:r>
              <a:rPr lang="ka-GE"/>
              <a:t>. </a:t>
            </a:r>
            <a:endParaRPr lang="ka-GE" dirty="0"/>
          </a:p>
          <a:p>
            <a:r>
              <a:rPr lang="ka-GE" dirty="0"/>
              <a:t>ფუნქციური შეფასების საჭიროება</a:t>
            </a:r>
          </a:p>
          <a:p>
            <a:r>
              <a:rPr lang="ka-GE" dirty="0"/>
              <a:t>ექიმების ტრენინგი სტატუსის მინიჭების პრაქტიკის გასაუმჯობესებლად</a:t>
            </a:r>
          </a:p>
          <a:p>
            <a:r>
              <a:rPr lang="ka-GE" dirty="0"/>
              <a:t>პროგრამებში ჩართვა არ უნდა იყოს მხოლოდ სტატუსზე მიბმული, რადგან ბევრ ადამიანს ზომიერად გამოხატული შშმ პირს არ აქვს მედიკამენტების შეძენის და რეაბილიტაციის საფასურის გადახდის საშუალება. </a:t>
            </a:r>
          </a:p>
          <a:p>
            <a:endParaRPr lang="ka-GE" dirty="0"/>
          </a:p>
          <a:p>
            <a:endParaRPr lang="en-US" dirty="0"/>
          </a:p>
          <a:p>
            <a:endParaRPr lang="en-US" dirty="0"/>
          </a:p>
        </p:txBody>
      </p:sp>
    </p:spTree>
    <p:extLst>
      <p:ext uri="{BB962C8B-B14F-4D97-AF65-F5344CB8AC3E}">
        <p14:creationId xmlns:p14="http://schemas.microsoft.com/office/powerpoint/2010/main" val="2362341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დაწესებულებები</a:t>
            </a:r>
            <a:endParaRPr lang="en-US" dirty="0"/>
          </a:p>
        </p:txBody>
      </p:sp>
      <p:sp>
        <p:nvSpPr>
          <p:cNvPr id="3" name="Content Placeholder 2"/>
          <p:cNvSpPr>
            <a:spLocks noGrp="1"/>
          </p:cNvSpPr>
          <p:nvPr>
            <p:ph idx="1"/>
          </p:nvPr>
        </p:nvSpPr>
        <p:spPr>
          <a:xfrm>
            <a:off x="549275" y="1600201"/>
            <a:ext cx="8042276" cy="4919132"/>
          </a:xfrm>
        </p:spPr>
        <p:txBody>
          <a:bodyPr>
            <a:normAutofit fontScale="70000" lnSpcReduction="20000"/>
          </a:bodyPr>
          <a:lstStyle/>
          <a:p>
            <a:pPr marL="0" indent="0">
              <a:buNone/>
            </a:pPr>
            <a:r>
              <a:rPr lang="en-US" sz="3400" dirty="0"/>
              <a:t>6 </a:t>
            </a:r>
            <a:r>
              <a:rPr lang="en-US" sz="3400" dirty="0" err="1"/>
              <a:t>სამედიცინო</a:t>
            </a:r>
            <a:r>
              <a:rPr lang="en-US" sz="3400" dirty="0"/>
              <a:t> </a:t>
            </a:r>
            <a:r>
              <a:rPr lang="en-US" sz="3400" dirty="0" err="1"/>
              <a:t>დაწესებულება</a:t>
            </a:r>
            <a:r>
              <a:rPr lang="en-US" sz="3400" dirty="0"/>
              <a:t>:</a:t>
            </a:r>
          </a:p>
          <a:p>
            <a:pPr marL="0" indent="0">
              <a:buNone/>
            </a:pPr>
            <a:r>
              <a:rPr lang="en-US" sz="3400" dirty="0" err="1"/>
              <a:t>მონოპროფილური</a:t>
            </a:r>
            <a:r>
              <a:rPr lang="en-US" sz="3400" dirty="0"/>
              <a:t>:</a:t>
            </a:r>
          </a:p>
          <a:p>
            <a:pPr lvl="0"/>
            <a:r>
              <a:rPr lang="en-US" dirty="0" err="1"/>
              <a:t>შპს</a:t>
            </a:r>
            <a:r>
              <a:rPr lang="en-US" dirty="0"/>
              <a:t> “ </a:t>
            </a:r>
            <a:r>
              <a:rPr lang="en-US" dirty="0" err="1"/>
              <a:t>აჭარის</a:t>
            </a:r>
            <a:r>
              <a:rPr lang="en-US" dirty="0"/>
              <a:t> </a:t>
            </a:r>
            <a:r>
              <a:rPr lang="en-US" dirty="0" err="1"/>
              <a:t>ავტონომიური</a:t>
            </a:r>
            <a:r>
              <a:rPr lang="en-US" dirty="0"/>
              <a:t> </a:t>
            </a:r>
            <a:r>
              <a:rPr lang="en-US" dirty="0" err="1"/>
              <a:t>რესპუბლიკის</a:t>
            </a:r>
            <a:r>
              <a:rPr lang="en-US" dirty="0"/>
              <a:t> </a:t>
            </a:r>
            <a:r>
              <a:rPr lang="en-US" dirty="0" err="1"/>
              <a:t>ონკოლოგიის</a:t>
            </a:r>
            <a:r>
              <a:rPr lang="en-US" dirty="0"/>
              <a:t> </a:t>
            </a:r>
            <a:r>
              <a:rPr lang="en-US" dirty="0" err="1"/>
              <a:t>ცენტრი</a:t>
            </a:r>
            <a:r>
              <a:rPr lang="en-US" dirty="0"/>
              <a:t>”</a:t>
            </a:r>
          </a:p>
          <a:p>
            <a:pPr lvl="0"/>
            <a:r>
              <a:rPr lang="en-US" dirty="0" err="1"/>
              <a:t>შპს</a:t>
            </a:r>
            <a:r>
              <a:rPr lang="en-US" dirty="0"/>
              <a:t> “ </a:t>
            </a:r>
            <a:r>
              <a:rPr lang="en-US" dirty="0" err="1"/>
              <a:t>რესპუბლიკური</a:t>
            </a:r>
            <a:r>
              <a:rPr lang="en-US" dirty="0"/>
              <a:t> </a:t>
            </a:r>
            <a:r>
              <a:rPr lang="en-US" dirty="0" err="1"/>
              <a:t>კლინიკური</a:t>
            </a:r>
            <a:r>
              <a:rPr lang="en-US" dirty="0"/>
              <a:t> </a:t>
            </a:r>
            <a:r>
              <a:rPr lang="en-US" dirty="0" err="1"/>
              <a:t>ფსიქონევროლოგიური</a:t>
            </a:r>
            <a:r>
              <a:rPr lang="en-US" dirty="0"/>
              <a:t> </a:t>
            </a:r>
            <a:r>
              <a:rPr lang="en-US" dirty="0" err="1"/>
              <a:t>საავადმყოფო</a:t>
            </a:r>
            <a:r>
              <a:rPr lang="en-US" dirty="0"/>
              <a:t>”</a:t>
            </a:r>
          </a:p>
          <a:p>
            <a:pPr marL="0" indent="0">
              <a:buNone/>
            </a:pPr>
            <a:r>
              <a:rPr lang="en-US" sz="3400" dirty="0" err="1"/>
              <a:t>მრავალპროფილური</a:t>
            </a:r>
            <a:r>
              <a:rPr lang="en-US" sz="3400" dirty="0"/>
              <a:t>:</a:t>
            </a:r>
          </a:p>
          <a:p>
            <a:pPr lvl="0"/>
            <a:r>
              <a:rPr lang="en-US" dirty="0" err="1"/>
              <a:t>შპს</a:t>
            </a:r>
            <a:r>
              <a:rPr lang="en-US" dirty="0"/>
              <a:t> “</a:t>
            </a:r>
            <a:r>
              <a:rPr lang="en-US" dirty="0" err="1"/>
              <a:t>ქ.ბათუმის</a:t>
            </a:r>
            <a:r>
              <a:rPr lang="en-US" dirty="0"/>
              <a:t> #1 </a:t>
            </a:r>
            <a:r>
              <a:rPr lang="en-US" dirty="0" err="1"/>
              <a:t>პოლიკლინიკა</a:t>
            </a:r>
            <a:r>
              <a:rPr lang="en-US" dirty="0"/>
              <a:t>”</a:t>
            </a:r>
          </a:p>
          <a:p>
            <a:pPr lvl="0"/>
            <a:r>
              <a:rPr lang="en-US" dirty="0" err="1"/>
              <a:t>ს</a:t>
            </a:r>
            <a:r>
              <a:rPr lang="en-US" dirty="0"/>
              <a:t>/</a:t>
            </a:r>
            <a:r>
              <a:rPr lang="en-US" dirty="0" err="1"/>
              <a:t>ს</a:t>
            </a:r>
            <a:r>
              <a:rPr lang="en-US" dirty="0"/>
              <a:t> “</a:t>
            </a:r>
            <a:r>
              <a:rPr lang="en-US" dirty="0" err="1"/>
              <a:t>მეზღვაურთა</a:t>
            </a:r>
            <a:r>
              <a:rPr lang="en-US" dirty="0"/>
              <a:t> </a:t>
            </a:r>
            <a:r>
              <a:rPr lang="en-US" dirty="0" err="1"/>
              <a:t>სამედიცინო</a:t>
            </a:r>
            <a:r>
              <a:rPr lang="en-US" dirty="0"/>
              <a:t> </a:t>
            </a:r>
            <a:r>
              <a:rPr lang="en-US" dirty="0" err="1"/>
              <a:t>ცენტრი</a:t>
            </a:r>
            <a:r>
              <a:rPr lang="en-US" dirty="0"/>
              <a:t> 2010” (#4 </a:t>
            </a:r>
            <a:r>
              <a:rPr lang="en-US" dirty="0" err="1"/>
              <a:t>პოლიკლინიკა</a:t>
            </a:r>
            <a:r>
              <a:rPr lang="en-US" dirty="0"/>
              <a:t>)</a:t>
            </a:r>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en-US" dirty="0" err="1"/>
              <a:t>ქობულეთის</a:t>
            </a:r>
            <a:r>
              <a:rPr lang="en-US" dirty="0"/>
              <a:t> </a:t>
            </a:r>
            <a:r>
              <a:rPr lang="en-US" dirty="0" err="1"/>
              <a:t>სამედიცინო</a:t>
            </a:r>
            <a:r>
              <a:rPr lang="en-US" dirty="0"/>
              <a:t> </a:t>
            </a:r>
            <a:r>
              <a:rPr lang="en-US" dirty="0" err="1"/>
              <a:t>ცენტრი</a:t>
            </a:r>
            <a:endParaRPr lang="en-US" dirty="0"/>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en-US" dirty="0" err="1"/>
              <a:t>შუახევის</a:t>
            </a:r>
            <a:r>
              <a:rPr lang="en-US" dirty="0"/>
              <a:t> </a:t>
            </a:r>
            <a:r>
              <a:rPr lang="en-US" dirty="0" err="1"/>
              <a:t>სამედიცინო</a:t>
            </a:r>
            <a:r>
              <a:rPr lang="en-US" dirty="0"/>
              <a:t> </a:t>
            </a:r>
            <a:r>
              <a:rPr lang="en-US" dirty="0" err="1"/>
              <a:t>ცენტრი</a:t>
            </a:r>
            <a:endParaRPr lang="en-US" dirty="0"/>
          </a:p>
          <a:p>
            <a:r>
              <a:rPr lang="ka-GE" dirty="0"/>
              <a:t>აღნიშნული დაწესებულებების გარკვეული ნაწილი ემსაუხრება გურიის და სამეგრელოს რეგიონის მოსახლეობასაც.</a:t>
            </a:r>
            <a:endParaRPr lang="en-US" dirty="0"/>
          </a:p>
          <a:p>
            <a:endParaRPr lang="en-US" dirty="0"/>
          </a:p>
        </p:txBody>
      </p:sp>
    </p:spTree>
    <p:extLst>
      <p:ext uri="{BB962C8B-B14F-4D97-AF65-F5344CB8AC3E}">
        <p14:creationId xmlns:p14="http://schemas.microsoft.com/office/powerpoint/2010/main" val="4253698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09600"/>
            <a:ext cx="8042276" cy="728132"/>
          </a:xfrm>
        </p:spPr>
        <p:txBody>
          <a:bodyPr/>
          <a:lstStyle/>
          <a:p>
            <a:pPr lvl="0"/>
            <a:br>
              <a:rPr lang="en-US" dirty="0"/>
            </a:br>
            <a:r>
              <a:rPr lang="ka-GE" sz="3200" b="1" dirty="0"/>
              <a:t>გამოცდილების ხანგრძლივობა </a:t>
            </a:r>
            <a:endParaRPr lang="en-US" sz="3200" dirty="0"/>
          </a:p>
        </p:txBody>
      </p:sp>
      <p:sp>
        <p:nvSpPr>
          <p:cNvPr id="3" name="Content Placeholder 2"/>
          <p:cNvSpPr>
            <a:spLocks noGrp="1"/>
          </p:cNvSpPr>
          <p:nvPr>
            <p:ph idx="1"/>
          </p:nvPr>
        </p:nvSpPr>
        <p:spPr/>
        <p:txBody>
          <a:bodyPr>
            <a:normAutofit fontScale="92500" lnSpcReduction="20000"/>
          </a:bodyPr>
          <a:lstStyle/>
          <a:p>
            <a:pPr lvl="0"/>
            <a:r>
              <a:rPr lang="en-US" dirty="0" err="1"/>
              <a:t>შპს</a:t>
            </a:r>
            <a:r>
              <a:rPr lang="en-US" dirty="0"/>
              <a:t> “ </a:t>
            </a:r>
            <a:r>
              <a:rPr lang="en-US" dirty="0" err="1"/>
              <a:t>რესპუბლიკური</a:t>
            </a:r>
            <a:r>
              <a:rPr lang="en-US" dirty="0"/>
              <a:t> </a:t>
            </a:r>
            <a:r>
              <a:rPr lang="en-US" dirty="0" err="1"/>
              <a:t>კლინიკური</a:t>
            </a:r>
            <a:r>
              <a:rPr lang="en-US" dirty="0"/>
              <a:t> </a:t>
            </a:r>
            <a:r>
              <a:rPr lang="en-US" dirty="0" err="1"/>
              <a:t>ფსიქონევროლოგიური</a:t>
            </a:r>
            <a:r>
              <a:rPr lang="en-US" dirty="0"/>
              <a:t> </a:t>
            </a:r>
            <a:r>
              <a:rPr lang="en-US" dirty="0" err="1"/>
              <a:t>საავადმყოფო</a:t>
            </a:r>
            <a:r>
              <a:rPr lang="en-US" dirty="0"/>
              <a:t>” - </a:t>
            </a:r>
          </a:p>
          <a:p>
            <a:pPr lvl="0"/>
            <a:r>
              <a:rPr lang="en-US" dirty="0" err="1"/>
              <a:t>შპს</a:t>
            </a:r>
            <a:r>
              <a:rPr lang="en-US" dirty="0"/>
              <a:t> “</a:t>
            </a:r>
            <a:r>
              <a:rPr lang="en-US" dirty="0" err="1"/>
              <a:t>ქ.ბათუმის</a:t>
            </a:r>
            <a:r>
              <a:rPr lang="en-US" dirty="0"/>
              <a:t> #1 </a:t>
            </a:r>
            <a:r>
              <a:rPr lang="en-US" dirty="0" err="1"/>
              <a:t>პოლიკლინიკა</a:t>
            </a:r>
            <a:r>
              <a:rPr lang="en-US" dirty="0"/>
              <a:t>” – 50 </a:t>
            </a:r>
            <a:r>
              <a:rPr lang="en-US" dirty="0" err="1"/>
              <a:t>წელზე</a:t>
            </a:r>
            <a:r>
              <a:rPr lang="en-US" dirty="0"/>
              <a:t> </a:t>
            </a:r>
            <a:r>
              <a:rPr lang="en-US" dirty="0" err="1"/>
              <a:t>მეტი</a:t>
            </a:r>
            <a:r>
              <a:rPr lang="en-US" dirty="0"/>
              <a:t> </a:t>
            </a:r>
          </a:p>
          <a:p>
            <a:pPr lvl="0"/>
            <a:r>
              <a:rPr lang="en-US" dirty="0" err="1"/>
              <a:t>ს</a:t>
            </a:r>
            <a:r>
              <a:rPr lang="en-US" dirty="0"/>
              <a:t>/</a:t>
            </a:r>
            <a:r>
              <a:rPr lang="en-US" dirty="0" err="1"/>
              <a:t>ს</a:t>
            </a:r>
            <a:r>
              <a:rPr lang="en-US" dirty="0"/>
              <a:t> “</a:t>
            </a:r>
            <a:r>
              <a:rPr lang="en-US" dirty="0" err="1"/>
              <a:t>მეზღვაურთა</a:t>
            </a:r>
            <a:r>
              <a:rPr lang="en-US" dirty="0"/>
              <a:t> </a:t>
            </a:r>
            <a:r>
              <a:rPr lang="en-US" dirty="0" err="1"/>
              <a:t>სამედიცინო</a:t>
            </a:r>
            <a:r>
              <a:rPr lang="en-US" dirty="0"/>
              <a:t> </a:t>
            </a:r>
            <a:r>
              <a:rPr lang="en-US" dirty="0" err="1"/>
              <a:t>ცენტრი</a:t>
            </a:r>
            <a:r>
              <a:rPr lang="en-US" dirty="0"/>
              <a:t> 2010” (#4 </a:t>
            </a:r>
            <a:r>
              <a:rPr lang="en-US" dirty="0" err="1"/>
              <a:t>პოლიკლინიკა</a:t>
            </a:r>
            <a:r>
              <a:rPr lang="en-US" dirty="0"/>
              <a:t>) – 8 </a:t>
            </a:r>
            <a:r>
              <a:rPr lang="en-US" dirty="0" err="1"/>
              <a:t>წელი</a:t>
            </a:r>
            <a:endParaRPr lang="en-US" dirty="0"/>
          </a:p>
          <a:p>
            <a:pPr lvl="0"/>
            <a:r>
              <a:rPr lang="en-US" dirty="0" err="1"/>
              <a:t>შპს</a:t>
            </a:r>
            <a:r>
              <a:rPr lang="en-US" dirty="0"/>
              <a:t> “ </a:t>
            </a:r>
            <a:r>
              <a:rPr lang="en-US" dirty="0" err="1"/>
              <a:t>აჭარის</a:t>
            </a:r>
            <a:r>
              <a:rPr lang="en-US" dirty="0"/>
              <a:t> </a:t>
            </a:r>
            <a:r>
              <a:rPr lang="en-US" dirty="0" err="1"/>
              <a:t>ავტონომიური</a:t>
            </a:r>
            <a:r>
              <a:rPr lang="en-US" dirty="0"/>
              <a:t> </a:t>
            </a:r>
            <a:r>
              <a:rPr lang="en-US" dirty="0" err="1"/>
              <a:t>რესპუბლიკის</a:t>
            </a:r>
            <a:r>
              <a:rPr lang="en-US" dirty="0"/>
              <a:t> </a:t>
            </a:r>
            <a:r>
              <a:rPr lang="en-US" dirty="0" err="1"/>
              <a:t>ონკოლოგიის</a:t>
            </a:r>
            <a:r>
              <a:rPr lang="en-US" dirty="0"/>
              <a:t> </a:t>
            </a:r>
            <a:r>
              <a:rPr lang="en-US" dirty="0" err="1"/>
              <a:t>ცენტრი</a:t>
            </a:r>
            <a:r>
              <a:rPr lang="en-US" dirty="0"/>
              <a:t>” – 11 </a:t>
            </a:r>
            <a:r>
              <a:rPr lang="en-US" dirty="0" err="1"/>
              <a:t>წელი</a:t>
            </a:r>
            <a:endParaRPr lang="en-US" dirty="0"/>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en-US" dirty="0" err="1"/>
              <a:t>ქობულეთის</a:t>
            </a:r>
            <a:r>
              <a:rPr lang="en-US" dirty="0"/>
              <a:t> </a:t>
            </a:r>
            <a:r>
              <a:rPr lang="en-US" dirty="0" err="1"/>
              <a:t>სამედიცინო</a:t>
            </a:r>
            <a:r>
              <a:rPr lang="en-US" dirty="0"/>
              <a:t> </a:t>
            </a:r>
            <a:r>
              <a:rPr lang="en-US" dirty="0" err="1"/>
              <a:t>ცენტრი</a:t>
            </a:r>
            <a:r>
              <a:rPr lang="en-US" dirty="0"/>
              <a:t> - 5 </a:t>
            </a:r>
            <a:r>
              <a:rPr lang="en-US" dirty="0" err="1"/>
              <a:t>წელი</a:t>
            </a:r>
            <a:endParaRPr lang="en-US" dirty="0"/>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en-US" dirty="0" err="1"/>
              <a:t>შუახევის</a:t>
            </a:r>
            <a:r>
              <a:rPr lang="en-US" dirty="0"/>
              <a:t> </a:t>
            </a:r>
            <a:r>
              <a:rPr lang="en-US" dirty="0" err="1"/>
              <a:t>სამედიცინო</a:t>
            </a:r>
            <a:r>
              <a:rPr lang="en-US" dirty="0"/>
              <a:t> </a:t>
            </a:r>
            <a:r>
              <a:rPr lang="en-US" dirty="0" err="1"/>
              <a:t>ცენტრი</a:t>
            </a:r>
            <a:r>
              <a:rPr lang="en-US" dirty="0"/>
              <a:t> - 6 </a:t>
            </a:r>
            <a:r>
              <a:rPr lang="en-US" dirty="0" err="1"/>
              <a:t>წელი</a:t>
            </a:r>
            <a:endParaRPr lang="en-US" dirty="0"/>
          </a:p>
          <a:p>
            <a:endParaRPr lang="en-US" dirty="0"/>
          </a:p>
        </p:txBody>
      </p:sp>
    </p:spTree>
    <p:extLst>
      <p:ext uri="{BB962C8B-B14F-4D97-AF65-F5344CB8AC3E}">
        <p14:creationId xmlns:p14="http://schemas.microsoft.com/office/powerpoint/2010/main" val="3968376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a:t>სტატუსის</a:t>
            </a:r>
            <a:r>
              <a:rPr lang="en-US" sz="3200" dirty="0"/>
              <a:t> </a:t>
            </a:r>
            <a:r>
              <a:rPr lang="en-US" sz="3200" dirty="0" err="1"/>
              <a:t>დადგენის</a:t>
            </a:r>
            <a:r>
              <a:rPr lang="en-US" sz="3200" dirty="0"/>
              <a:t> </a:t>
            </a:r>
            <a:r>
              <a:rPr lang="en-US" sz="3200" dirty="0" err="1"/>
              <a:t>რაოდენობრივი</a:t>
            </a:r>
            <a:r>
              <a:rPr lang="en-US" sz="3200" dirty="0"/>
              <a:t> </a:t>
            </a:r>
            <a:r>
              <a:rPr lang="en-US" sz="3200" dirty="0" err="1"/>
              <a:t>მაჩვენებლები</a:t>
            </a:r>
            <a:endParaRPr lang="en-US" sz="3200" dirty="0"/>
          </a:p>
        </p:txBody>
      </p:sp>
      <p:sp>
        <p:nvSpPr>
          <p:cNvPr id="3" name="Content Placeholder 2"/>
          <p:cNvSpPr>
            <a:spLocks noGrp="1"/>
          </p:cNvSpPr>
          <p:nvPr>
            <p:ph idx="1"/>
          </p:nvPr>
        </p:nvSpPr>
        <p:spPr/>
        <p:txBody>
          <a:bodyPr>
            <a:normAutofit fontScale="70000" lnSpcReduction="20000"/>
          </a:bodyPr>
          <a:lstStyle/>
          <a:p>
            <a:pPr lvl="0"/>
            <a:r>
              <a:rPr lang="en-US" dirty="0" err="1"/>
              <a:t>შპს</a:t>
            </a:r>
            <a:r>
              <a:rPr lang="en-US" dirty="0"/>
              <a:t> “ </a:t>
            </a:r>
            <a:r>
              <a:rPr lang="en-US" dirty="0" err="1"/>
              <a:t>აჭარის</a:t>
            </a:r>
            <a:r>
              <a:rPr lang="en-US" dirty="0"/>
              <a:t> </a:t>
            </a:r>
            <a:r>
              <a:rPr lang="en-US" dirty="0" err="1"/>
              <a:t>ავტონომიური</a:t>
            </a:r>
            <a:r>
              <a:rPr lang="en-US" dirty="0"/>
              <a:t> </a:t>
            </a:r>
            <a:r>
              <a:rPr lang="en-US" dirty="0" err="1"/>
              <a:t>რესპუბლიკის</a:t>
            </a:r>
            <a:r>
              <a:rPr lang="en-US" dirty="0"/>
              <a:t> </a:t>
            </a:r>
            <a:r>
              <a:rPr lang="en-US" dirty="0" err="1"/>
              <a:t>ონკოლოგიის</a:t>
            </a:r>
            <a:r>
              <a:rPr lang="en-US" dirty="0"/>
              <a:t> </a:t>
            </a:r>
            <a:r>
              <a:rPr lang="en-US" dirty="0" err="1"/>
              <a:t>ცენტრი</a:t>
            </a:r>
            <a:r>
              <a:rPr lang="en-US" dirty="0"/>
              <a:t>” – </a:t>
            </a:r>
            <a:r>
              <a:rPr lang="ka-GE" dirty="0"/>
              <a:t>2017 წელს შეზღუდული შესაძლებლობა დაუდგინდა </a:t>
            </a:r>
            <a:r>
              <a:rPr lang="en-US" dirty="0"/>
              <a:t>300 </a:t>
            </a:r>
            <a:r>
              <a:rPr lang="en-US" dirty="0" err="1"/>
              <a:t>პირს</a:t>
            </a:r>
            <a:r>
              <a:rPr lang="en-US" dirty="0"/>
              <a:t> </a:t>
            </a:r>
            <a:r>
              <a:rPr lang="en-US" dirty="0" err="1"/>
              <a:t>აქედან</a:t>
            </a:r>
            <a:r>
              <a:rPr lang="en-US" dirty="0"/>
              <a:t> 5-7 </a:t>
            </a:r>
            <a:r>
              <a:rPr lang="en-US" dirty="0" err="1"/>
              <a:t>ბავშვს</a:t>
            </a:r>
            <a:endParaRPr lang="en-US" dirty="0"/>
          </a:p>
          <a:p>
            <a:pPr lvl="0"/>
            <a:r>
              <a:rPr lang="en-US" dirty="0" err="1"/>
              <a:t>შპს</a:t>
            </a:r>
            <a:r>
              <a:rPr lang="en-US" dirty="0"/>
              <a:t> “ </a:t>
            </a:r>
            <a:r>
              <a:rPr lang="en-US" dirty="0" err="1"/>
              <a:t>რესპუბლიკური</a:t>
            </a:r>
            <a:r>
              <a:rPr lang="en-US" dirty="0"/>
              <a:t> </a:t>
            </a:r>
            <a:r>
              <a:rPr lang="en-US" dirty="0" err="1"/>
              <a:t>კლინიკური</a:t>
            </a:r>
            <a:r>
              <a:rPr lang="en-US" dirty="0"/>
              <a:t> </a:t>
            </a:r>
            <a:r>
              <a:rPr lang="en-US" dirty="0" err="1"/>
              <a:t>ფსიქონევროლოგიური</a:t>
            </a:r>
            <a:r>
              <a:rPr lang="en-US" dirty="0"/>
              <a:t> </a:t>
            </a:r>
            <a:r>
              <a:rPr lang="en-US" dirty="0" err="1"/>
              <a:t>საავადმყოფო</a:t>
            </a:r>
            <a:r>
              <a:rPr lang="en-US" dirty="0"/>
              <a:t>” – </a:t>
            </a:r>
            <a:r>
              <a:rPr lang="ka-GE" dirty="0"/>
              <a:t>2017 წელს სტატუსი დაუდგინდა </a:t>
            </a:r>
            <a:r>
              <a:rPr lang="en-US" dirty="0"/>
              <a:t>450 </a:t>
            </a:r>
            <a:r>
              <a:rPr lang="en-US" dirty="0" err="1"/>
              <a:t>ზრდასრული</a:t>
            </a:r>
            <a:r>
              <a:rPr lang="en-US" dirty="0"/>
              <a:t> </a:t>
            </a:r>
            <a:r>
              <a:rPr lang="ka-GE" dirty="0"/>
              <a:t>პირს და </a:t>
            </a:r>
            <a:r>
              <a:rPr lang="en-US" dirty="0"/>
              <a:t>170 </a:t>
            </a:r>
            <a:r>
              <a:rPr lang="en-US" dirty="0" err="1"/>
              <a:t>ბავშვს</a:t>
            </a:r>
            <a:r>
              <a:rPr lang="en-US" dirty="0"/>
              <a:t> </a:t>
            </a:r>
          </a:p>
          <a:p>
            <a:pPr lvl="0"/>
            <a:r>
              <a:rPr lang="en-US" dirty="0" err="1"/>
              <a:t>შპს</a:t>
            </a:r>
            <a:r>
              <a:rPr lang="en-US" dirty="0"/>
              <a:t> “</a:t>
            </a:r>
            <a:r>
              <a:rPr lang="en-US" dirty="0" err="1"/>
              <a:t>ქ.ბათუმის</a:t>
            </a:r>
            <a:r>
              <a:rPr lang="en-US" dirty="0"/>
              <a:t> #1 </a:t>
            </a:r>
            <a:r>
              <a:rPr lang="en-US" dirty="0" err="1"/>
              <a:t>პოლიკლინიკა</a:t>
            </a:r>
            <a:r>
              <a:rPr lang="en-US" dirty="0"/>
              <a:t>” – </a:t>
            </a:r>
            <a:r>
              <a:rPr lang="ka-GE" dirty="0"/>
              <a:t>2016 წლის მონაცემების მიხედვით სტატუსი დაუდგინდა </a:t>
            </a:r>
            <a:r>
              <a:rPr lang="en-US" dirty="0"/>
              <a:t>869 </a:t>
            </a:r>
            <a:r>
              <a:rPr lang="ka-GE" dirty="0"/>
              <a:t>პირს </a:t>
            </a:r>
            <a:r>
              <a:rPr lang="en-US" dirty="0" err="1"/>
              <a:t>აქედან</a:t>
            </a:r>
            <a:r>
              <a:rPr lang="en-US" dirty="0"/>
              <a:t> 208 </a:t>
            </a:r>
            <a:r>
              <a:rPr lang="ka-GE" dirty="0"/>
              <a:t>იყო </a:t>
            </a:r>
            <a:r>
              <a:rPr lang="en-US" dirty="0" err="1"/>
              <a:t>ბავშვი</a:t>
            </a:r>
            <a:r>
              <a:rPr lang="en-US" dirty="0"/>
              <a:t> </a:t>
            </a:r>
          </a:p>
          <a:p>
            <a:pPr lvl="0"/>
            <a:r>
              <a:rPr lang="en-US" dirty="0" err="1"/>
              <a:t>ს</a:t>
            </a:r>
            <a:r>
              <a:rPr lang="en-US" dirty="0"/>
              <a:t>/</a:t>
            </a:r>
            <a:r>
              <a:rPr lang="en-US" dirty="0" err="1"/>
              <a:t>ს</a:t>
            </a:r>
            <a:r>
              <a:rPr lang="en-US" dirty="0"/>
              <a:t> “</a:t>
            </a:r>
            <a:r>
              <a:rPr lang="en-US" dirty="0" err="1"/>
              <a:t>მეზღვაურთა</a:t>
            </a:r>
            <a:r>
              <a:rPr lang="en-US" dirty="0"/>
              <a:t> </a:t>
            </a:r>
            <a:r>
              <a:rPr lang="en-US" dirty="0" err="1"/>
              <a:t>სამედიცინო</a:t>
            </a:r>
            <a:r>
              <a:rPr lang="en-US" dirty="0"/>
              <a:t> </a:t>
            </a:r>
            <a:r>
              <a:rPr lang="en-US" dirty="0" err="1"/>
              <a:t>ცენტრი</a:t>
            </a:r>
            <a:r>
              <a:rPr lang="en-US" dirty="0"/>
              <a:t> 2010” (#4 </a:t>
            </a:r>
            <a:r>
              <a:rPr lang="en-US" dirty="0" err="1"/>
              <a:t>პოლიკლინიკა</a:t>
            </a:r>
            <a:r>
              <a:rPr lang="en-US" dirty="0"/>
              <a:t>) –</a:t>
            </a:r>
            <a:r>
              <a:rPr lang="ka-GE" dirty="0"/>
              <a:t> 2018 წლის იანვარ-მარტში სტატუსი დაუდგინდა </a:t>
            </a:r>
            <a:r>
              <a:rPr lang="en-US" dirty="0"/>
              <a:t>170 </a:t>
            </a:r>
            <a:r>
              <a:rPr lang="ka-GE" dirty="0"/>
              <a:t>ადამიანს, მათ შორის იყო 14-15 ბავშვი  </a:t>
            </a:r>
            <a:endParaRPr lang="en-US" dirty="0"/>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ka-GE" dirty="0"/>
              <a:t>2017 წელს </a:t>
            </a:r>
            <a:r>
              <a:rPr lang="en-US" dirty="0" err="1"/>
              <a:t>ქობულეთის</a:t>
            </a:r>
            <a:r>
              <a:rPr lang="en-US" dirty="0"/>
              <a:t> </a:t>
            </a:r>
            <a:r>
              <a:rPr lang="en-US" dirty="0" err="1"/>
              <a:t>სამედიცინო</a:t>
            </a:r>
            <a:r>
              <a:rPr lang="en-US" dirty="0"/>
              <a:t> </a:t>
            </a:r>
            <a:r>
              <a:rPr lang="en-US" dirty="0" err="1"/>
              <a:t>ცენტრი</a:t>
            </a:r>
            <a:r>
              <a:rPr lang="en-US" dirty="0"/>
              <a:t> - 350 </a:t>
            </a:r>
            <a:r>
              <a:rPr lang="ka-GE" dirty="0"/>
              <a:t>პირს დაუდგინდა სტატუსი, </a:t>
            </a:r>
            <a:r>
              <a:rPr lang="en-US" dirty="0" err="1"/>
              <a:t>აქედან</a:t>
            </a:r>
            <a:r>
              <a:rPr lang="en-US" dirty="0"/>
              <a:t> 20 </a:t>
            </a:r>
            <a:r>
              <a:rPr lang="en-US" dirty="0" err="1"/>
              <a:t>ბავშვს</a:t>
            </a:r>
            <a:r>
              <a:rPr lang="en-US" dirty="0"/>
              <a:t>. </a:t>
            </a:r>
          </a:p>
          <a:p>
            <a:pPr lvl="0"/>
            <a:r>
              <a:rPr lang="en-US" dirty="0" err="1"/>
              <a:t>შპს</a:t>
            </a:r>
            <a:r>
              <a:rPr lang="en-US" dirty="0"/>
              <a:t> “</a:t>
            </a:r>
            <a:r>
              <a:rPr lang="en-US" dirty="0" err="1"/>
              <a:t>უნიმედი</a:t>
            </a:r>
            <a:r>
              <a:rPr lang="en-US" dirty="0"/>
              <a:t> </a:t>
            </a:r>
            <a:r>
              <a:rPr lang="en-US" dirty="0" err="1"/>
              <a:t>აჭარა</a:t>
            </a:r>
            <a:r>
              <a:rPr lang="en-US" dirty="0"/>
              <a:t>” - </a:t>
            </a:r>
            <a:r>
              <a:rPr lang="en-US" dirty="0" err="1"/>
              <a:t>შუახევის</a:t>
            </a:r>
            <a:r>
              <a:rPr lang="en-US" dirty="0"/>
              <a:t> </a:t>
            </a:r>
            <a:r>
              <a:rPr lang="en-US" dirty="0" err="1"/>
              <a:t>სამედიცინო</a:t>
            </a:r>
            <a:r>
              <a:rPr lang="en-US" dirty="0"/>
              <a:t> </a:t>
            </a:r>
            <a:r>
              <a:rPr lang="en-US" dirty="0" err="1"/>
              <a:t>ცენტრი</a:t>
            </a:r>
            <a:r>
              <a:rPr lang="en-US" dirty="0"/>
              <a:t> - 178 </a:t>
            </a:r>
            <a:r>
              <a:rPr lang="en-US" dirty="0" err="1"/>
              <a:t>ზრდასრულს</a:t>
            </a:r>
            <a:r>
              <a:rPr lang="en-US" dirty="0"/>
              <a:t> </a:t>
            </a:r>
            <a:r>
              <a:rPr lang="en-US" dirty="0" err="1"/>
              <a:t>პირს</a:t>
            </a:r>
            <a:r>
              <a:rPr lang="en-US" dirty="0"/>
              <a:t> </a:t>
            </a:r>
            <a:r>
              <a:rPr lang="en-US" dirty="0" err="1"/>
              <a:t>და</a:t>
            </a:r>
            <a:r>
              <a:rPr lang="en-US" dirty="0"/>
              <a:t> 8 </a:t>
            </a:r>
            <a:r>
              <a:rPr lang="en-US" dirty="0" err="1"/>
              <a:t>ბავშვს</a:t>
            </a:r>
            <a:r>
              <a:rPr lang="en-US" dirty="0"/>
              <a:t> </a:t>
            </a:r>
            <a:r>
              <a:rPr lang="en-US" dirty="0" err="1"/>
              <a:t>დაუდგინდა</a:t>
            </a:r>
            <a:r>
              <a:rPr lang="en-US" dirty="0"/>
              <a:t> </a:t>
            </a:r>
            <a:r>
              <a:rPr lang="en-US" dirty="0" err="1"/>
              <a:t>სტატუსი</a:t>
            </a:r>
            <a:r>
              <a:rPr lang="en-US" dirty="0"/>
              <a:t>. </a:t>
            </a:r>
          </a:p>
          <a:p>
            <a:endParaRPr lang="en-US" dirty="0"/>
          </a:p>
        </p:txBody>
      </p:sp>
    </p:spTree>
    <p:extLst>
      <p:ext uri="{BB962C8B-B14F-4D97-AF65-F5344CB8AC3E}">
        <p14:creationId xmlns:p14="http://schemas.microsoft.com/office/powerpoint/2010/main" val="3596378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26532"/>
            <a:ext cx="8042276" cy="677335"/>
          </a:xfrm>
        </p:spPr>
        <p:txBody>
          <a:bodyPr/>
          <a:lstStyle/>
          <a:p>
            <a:pPr lvl="0"/>
            <a:br>
              <a:rPr lang="en-US" sz="3200" dirty="0"/>
            </a:br>
            <a:r>
              <a:rPr lang="ka-GE" sz="3200" b="1" dirty="0"/>
              <a:t>ინფორმირებულობა სტატუსის მინიჭების შესახებ და მომართვები</a:t>
            </a:r>
            <a:endParaRPr lang="en-US" sz="3200" dirty="0"/>
          </a:p>
        </p:txBody>
      </p:sp>
      <p:sp>
        <p:nvSpPr>
          <p:cNvPr id="3" name="Content Placeholder 2"/>
          <p:cNvSpPr>
            <a:spLocks noGrp="1"/>
          </p:cNvSpPr>
          <p:nvPr>
            <p:ph idx="1"/>
          </p:nvPr>
        </p:nvSpPr>
        <p:spPr/>
        <p:txBody>
          <a:bodyPr>
            <a:normAutofit fontScale="70000" lnSpcReduction="20000"/>
          </a:bodyPr>
          <a:lstStyle/>
          <a:p>
            <a:r>
              <a:rPr lang="ka-GE" dirty="0"/>
              <a:t>მოსახლეობის ინფორმირებულობა შეზღუდული შესაძლებლობის სტატუსის მიღების და სავარაუდო ბენეფიტების შესახებ კვლავ სუსტია. </a:t>
            </a:r>
            <a:endParaRPr lang="en-US" dirty="0"/>
          </a:p>
          <a:p>
            <a:r>
              <a:rPr lang="ka-GE" dirty="0"/>
              <a:t>ოჯახის ექიმებისა და პედიატრებისგან პოტენციური შშმ ბავშვების და ზრდასრულების გადმომისამართება ნაკლებად ხდება (გამონაკლისია ონკოლოგიის ცენტრი).  </a:t>
            </a:r>
          </a:p>
          <a:p>
            <a:r>
              <a:rPr lang="ka-GE" dirty="0"/>
              <a:t>საზოგადოებაში გავრცელებული სტიგმა, განსაკუთრებით ფსიქიკური სირთულეების და შეზღუდული ინტელექტუალური შესაძლებლობების მქონე პირებთან დაკავშირებით განაპირობებეს სტატუსის და მასთან დაკავშირებული ბენეფიტების მიღების უგულვებელყოფას (ფსიქონევროლოგიური)</a:t>
            </a:r>
          </a:p>
          <a:p>
            <a:r>
              <a:rPr lang="en-US" dirty="0" err="1"/>
              <a:t>სოციალური</a:t>
            </a:r>
            <a:r>
              <a:rPr lang="en-US" dirty="0"/>
              <a:t> </a:t>
            </a:r>
            <a:r>
              <a:rPr lang="en-US" dirty="0" err="1"/>
              <a:t>მომსახურების</a:t>
            </a:r>
            <a:r>
              <a:rPr lang="en-US" dirty="0"/>
              <a:t> </a:t>
            </a:r>
            <a:r>
              <a:rPr lang="en-US" dirty="0" err="1"/>
              <a:t>სააგენტოდან</a:t>
            </a:r>
            <a:r>
              <a:rPr lang="en-US" dirty="0"/>
              <a:t> </a:t>
            </a:r>
            <a:r>
              <a:rPr lang="en-US" dirty="0" err="1"/>
              <a:t>მაძიებლების</a:t>
            </a:r>
            <a:r>
              <a:rPr lang="en-US" dirty="0"/>
              <a:t> </a:t>
            </a:r>
            <a:r>
              <a:rPr lang="en-US" dirty="0" err="1"/>
              <a:t>რეფერირება</a:t>
            </a:r>
            <a:r>
              <a:rPr lang="en-US" dirty="0"/>
              <a:t> </a:t>
            </a:r>
            <a:r>
              <a:rPr lang="ka-GE" dirty="0"/>
              <a:t>აღნიშნული იქნა მხოლოდ </a:t>
            </a:r>
            <a:r>
              <a:rPr lang="en-US" dirty="0" err="1"/>
              <a:t>ფსიქონევროლოგიური</a:t>
            </a:r>
            <a:r>
              <a:rPr lang="en-US" dirty="0"/>
              <a:t> </a:t>
            </a:r>
            <a:r>
              <a:rPr lang="en-US" dirty="0" err="1"/>
              <a:t>საავადმყოფოს</a:t>
            </a:r>
            <a:r>
              <a:rPr lang="en-US" dirty="0"/>
              <a:t> </a:t>
            </a:r>
            <a:r>
              <a:rPr lang="en-US" dirty="0" err="1"/>
              <a:t>მიერ</a:t>
            </a:r>
            <a:r>
              <a:rPr lang="en-US" dirty="0"/>
              <a:t>. </a:t>
            </a:r>
          </a:p>
          <a:p>
            <a:r>
              <a:rPr lang="en-US" dirty="0"/>
              <a:t> </a:t>
            </a:r>
            <a:r>
              <a:rPr lang="en-US" dirty="0" err="1"/>
              <a:t>მაძიებელს</a:t>
            </a:r>
            <a:r>
              <a:rPr lang="en-US" dirty="0"/>
              <a:t> </a:t>
            </a:r>
            <a:r>
              <a:rPr lang="en-US" dirty="0" err="1"/>
              <a:t>ვერბალურად</a:t>
            </a:r>
            <a:r>
              <a:rPr lang="en-US" dirty="0"/>
              <a:t> </a:t>
            </a:r>
            <a:r>
              <a:rPr lang="en-US" dirty="0" err="1"/>
              <a:t>აწვდიან</a:t>
            </a:r>
            <a:r>
              <a:rPr lang="en-US" dirty="0"/>
              <a:t> </a:t>
            </a:r>
            <a:r>
              <a:rPr lang="en-US" dirty="0" err="1"/>
              <a:t>ინფორმაციას</a:t>
            </a:r>
            <a:r>
              <a:rPr lang="en-US" dirty="0"/>
              <a:t> </a:t>
            </a:r>
            <a:r>
              <a:rPr lang="en-US" dirty="0" err="1"/>
              <a:t>როცა</a:t>
            </a:r>
            <a:r>
              <a:rPr lang="en-US" dirty="0"/>
              <a:t> </a:t>
            </a:r>
            <a:r>
              <a:rPr lang="en-US" dirty="0" err="1"/>
              <a:t>ამს</a:t>
            </a:r>
            <a:r>
              <a:rPr lang="en-US" dirty="0"/>
              <a:t> </a:t>
            </a:r>
            <a:r>
              <a:rPr lang="en-US" dirty="0" err="1"/>
              <a:t>არ</a:t>
            </a:r>
            <a:r>
              <a:rPr lang="en-US" dirty="0"/>
              <a:t> </a:t>
            </a:r>
            <a:r>
              <a:rPr lang="en-US" dirty="0" err="1"/>
              <a:t>ეკუთვნის</a:t>
            </a:r>
            <a:r>
              <a:rPr lang="en-US" dirty="0"/>
              <a:t> </a:t>
            </a:r>
            <a:r>
              <a:rPr lang="en-US" dirty="0" err="1"/>
              <a:t>სტატუსი</a:t>
            </a:r>
            <a:endParaRPr lang="en-US" dirty="0"/>
          </a:p>
          <a:p>
            <a:endParaRPr lang="ka-GE" dirty="0"/>
          </a:p>
          <a:p>
            <a:endParaRPr lang="en-US" dirty="0"/>
          </a:p>
        </p:txBody>
      </p:sp>
    </p:spTree>
    <p:extLst>
      <p:ext uri="{BB962C8B-B14F-4D97-AF65-F5344CB8AC3E}">
        <p14:creationId xmlns:p14="http://schemas.microsoft.com/office/powerpoint/2010/main" val="1303283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მისაწვდომობა</a:t>
            </a:r>
            <a:endParaRPr lang="en-US" dirty="0"/>
          </a:p>
        </p:txBody>
      </p:sp>
      <p:sp>
        <p:nvSpPr>
          <p:cNvPr id="3" name="Content Placeholder 2"/>
          <p:cNvSpPr>
            <a:spLocks noGrp="1"/>
          </p:cNvSpPr>
          <p:nvPr>
            <p:ph idx="1"/>
          </p:nvPr>
        </p:nvSpPr>
        <p:spPr/>
        <p:txBody>
          <a:bodyPr>
            <a:normAutofit fontScale="70000" lnSpcReduction="20000"/>
          </a:bodyPr>
          <a:lstStyle/>
          <a:p>
            <a:r>
              <a:rPr lang="ka-GE" dirty="0"/>
              <a:t>ყველაზე მისაწვდომი ფიზიკური გარემო აქვს ონკოლოგიის ცენტრს, თუმცა მთავარი შესასვლელი აღნიშნულ დაწესებულებასაც არ აქვს ადაპტირებული და ეტლით მოსარგებლე პაციენტების შესვლა დაწესებულებაში ცალკე შესასვლელიდან ხდება. </a:t>
            </a:r>
          </a:p>
          <a:p>
            <a:r>
              <a:rPr lang="ka-GE" dirty="0"/>
              <a:t>მისაწვდომობის კუთხით ყველაზე ცუდი მდგომარეობაა </a:t>
            </a:r>
            <a:r>
              <a:rPr lang="en-US" dirty="0"/>
              <a:t>#1 </a:t>
            </a:r>
            <a:r>
              <a:rPr lang="en-US" dirty="0" err="1"/>
              <a:t>პოლიკლინიკა</a:t>
            </a:r>
            <a:r>
              <a:rPr lang="ka-GE" dirty="0"/>
              <a:t>სა </a:t>
            </a:r>
            <a:r>
              <a:rPr lang="en-US" dirty="0" err="1"/>
              <a:t>და</a:t>
            </a:r>
            <a:r>
              <a:rPr lang="en-US" dirty="0"/>
              <a:t> </a:t>
            </a:r>
            <a:r>
              <a:rPr lang="en-US" dirty="0" err="1"/>
              <a:t>მეზღვაურთა</a:t>
            </a:r>
            <a:r>
              <a:rPr lang="en-US" dirty="0"/>
              <a:t> </a:t>
            </a:r>
            <a:r>
              <a:rPr lang="en-US" dirty="0" err="1"/>
              <a:t>სამედიცინო</a:t>
            </a:r>
            <a:r>
              <a:rPr lang="en-US" dirty="0"/>
              <a:t> </a:t>
            </a:r>
            <a:r>
              <a:rPr lang="en-US" dirty="0" err="1"/>
              <a:t>ცენტრში</a:t>
            </a:r>
            <a:r>
              <a:rPr lang="en-US" dirty="0"/>
              <a:t> (#1 </a:t>
            </a:r>
            <a:r>
              <a:rPr lang="en-US" dirty="0" err="1"/>
              <a:t>პოლიკლინიკა</a:t>
            </a:r>
            <a:r>
              <a:rPr lang="en-US" dirty="0"/>
              <a:t> </a:t>
            </a:r>
            <a:r>
              <a:rPr lang="en-US" dirty="0" err="1"/>
              <a:t>გადადის</a:t>
            </a:r>
            <a:r>
              <a:rPr lang="en-US" dirty="0"/>
              <a:t> </a:t>
            </a:r>
            <a:r>
              <a:rPr lang="en-US" dirty="0" err="1"/>
              <a:t>სხვა</a:t>
            </a:r>
            <a:r>
              <a:rPr lang="en-US" dirty="0"/>
              <a:t> </a:t>
            </a:r>
            <a:r>
              <a:rPr lang="en-US" dirty="0" err="1"/>
              <a:t>შენობაში</a:t>
            </a:r>
            <a:r>
              <a:rPr lang="en-US" dirty="0"/>
              <a:t>)</a:t>
            </a:r>
            <a:endParaRPr lang="ka-GE" dirty="0"/>
          </a:p>
          <a:p>
            <a:r>
              <a:rPr lang="en-US" dirty="0" err="1"/>
              <a:t>ნაწილობრივ</a:t>
            </a:r>
            <a:r>
              <a:rPr lang="en-US" dirty="0"/>
              <a:t> </a:t>
            </a:r>
            <a:r>
              <a:rPr lang="en-US" dirty="0" err="1"/>
              <a:t>მისაწვდომია</a:t>
            </a:r>
            <a:r>
              <a:rPr lang="en-US" dirty="0"/>
              <a:t> </a:t>
            </a:r>
            <a:r>
              <a:rPr lang="en-US" dirty="0" err="1"/>
              <a:t>ქობულეთის</a:t>
            </a:r>
            <a:r>
              <a:rPr lang="en-US" dirty="0"/>
              <a:t> </a:t>
            </a:r>
            <a:r>
              <a:rPr lang="en-US" dirty="0" err="1"/>
              <a:t>სამედიცინო</a:t>
            </a:r>
            <a:r>
              <a:rPr lang="en-US" dirty="0"/>
              <a:t> </a:t>
            </a:r>
            <a:r>
              <a:rPr lang="en-US" dirty="0" err="1"/>
              <a:t>ცენტრი</a:t>
            </a:r>
            <a:r>
              <a:rPr lang="en-US" dirty="0"/>
              <a:t>, </a:t>
            </a:r>
            <a:r>
              <a:rPr lang="en-US" dirty="0" err="1"/>
              <a:t>შპს</a:t>
            </a:r>
            <a:r>
              <a:rPr lang="en-US" dirty="0"/>
              <a:t> “</a:t>
            </a:r>
            <a:r>
              <a:rPr lang="en-US" dirty="0" err="1"/>
              <a:t>უნიმედი</a:t>
            </a:r>
            <a:r>
              <a:rPr lang="en-US" dirty="0"/>
              <a:t> </a:t>
            </a:r>
            <a:r>
              <a:rPr lang="en-US" dirty="0" err="1"/>
              <a:t>აჭარა</a:t>
            </a:r>
            <a:r>
              <a:rPr lang="en-US" dirty="0"/>
              <a:t>”, </a:t>
            </a:r>
            <a:r>
              <a:rPr lang="en-US" dirty="0" err="1"/>
              <a:t>შუახევის</a:t>
            </a:r>
            <a:r>
              <a:rPr lang="en-US" dirty="0"/>
              <a:t> </a:t>
            </a:r>
            <a:r>
              <a:rPr lang="en-US" dirty="0" err="1"/>
              <a:t>სამედიცინო</a:t>
            </a:r>
            <a:r>
              <a:rPr lang="en-US" dirty="0"/>
              <a:t> </a:t>
            </a:r>
            <a:r>
              <a:rPr lang="en-US" dirty="0" err="1"/>
              <a:t>ცენტრი</a:t>
            </a:r>
            <a:r>
              <a:rPr lang="en-US" dirty="0"/>
              <a:t> </a:t>
            </a:r>
            <a:r>
              <a:rPr lang="en-US" dirty="0" err="1"/>
              <a:t>და</a:t>
            </a:r>
            <a:r>
              <a:rPr lang="en-US" dirty="0"/>
              <a:t> </a:t>
            </a:r>
            <a:r>
              <a:rPr lang="en-US" dirty="0" err="1"/>
              <a:t>ფსიქონევროლოგიური</a:t>
            </a:r>
            <a:r>
              <a:rPr lang="en-US" dirty="0"/>
              <a:t> </a:t>
            </a:r>
            <a:r>
              <a:rPr lang="en-US" dirty="0" err="1"/>
              <a:t>საავადმყოფო</a:t>
            </a:r>
            <a:r>
              <a:rPr lang="en-US" dirty="0"/>
              <a:t> </a:t>
            </a:r>
            <a:r>
              <a:rPr lang="en-US" dirty="0" err="1"/>
              <a:t>მობილობის</a:t>
            </a:r>
            <a:r>
              <a:rPr lang="en-US" dirty="0"/>
              <a:t> </a:t>
            </a:r>
            <a:r>
              <a:rPr lang="en-US" dirty="0" err="1"/>
              <a:t>შეზღუდვის</a:t>
            </a:r>
            <a:r>
              <a:rPr lang="en-US" dirty="0"/>
              <a:t> </a:t>
            </a:r>
            <a:r>
              <a:rPr lang="en-US" dirty="0" err="1"/>
              <a:t>მქონე</a:t>
            </a:r>
            <a:r>
              <a:rPr lang="en-US" dirty="0"/>
              <a:t> </a:t>
            </a:r>
            <a:r>
              <a:rPr lang="en-US" dirty="0" err="1"/>
              <a:t>ადამიანებისთვის</a:t>
            </a:r>
            <a:endParaRPr lang="ka-GE" dirty="0"/>
          </a:p>
          <a:p>
            <a:r>
              <a:rPr lang="ka-GE" dirty="0"/>
              <a:t>არცერთ დაწესებულებაში არ იყო გათვალისწინებული უსინათლო და სუსტადმხედველი ადამიანების დამოუკიდებლად გადაადგილების შესაძლებლობა. ვიზიტების ფარგლებში, გარემოს ზოგადი დაკვირვებიდან გამომდინარე სამედიცინო დაწესებულებები ნაკლებად ითვალისწინებენ მისაწვდომობის პრინციპებს. </a:t>
            </a:r>
            <a:endParaRPr lang="en-US" dirty="0"/>
          </a:p>
          <a:p>
            <a:endParaRPr lang="en-US" dirty="0"/>
          </a:p>
        </p:txBody>
      </p:sp>
    </p:spTree>
    <p:extLst>
      <p:ext uri="{BB962C8B-B14F-4D97-AF65-F5344CB8AC3E}">
        <p14:creationId xmlns:p14="http://schemas.microsoft.com/office/powerpoint/2010/main" val="239596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57200"/>
            <a:ext cx="8042276" cy="987331"/>
          </a:xfrm>
        </p:spPr>
        <p:txBody>
          <a:bodyPr/>
          <a:lstStyle/>
          <a:p>
            <a:pPr lvl="0"/>
            <a:br>
              <a:rPr lang="en-US" sz="2800" dirty="0"/>
            </a:br>
            <a:r>
              <a:rPr lang="ka-GE" sz="2800" b="1" dirty="0"/>
              <a:t>ბავშვის/ზრდასრულის შეფასების პროცედურა და ფორმატი </a:t>
            </a:r>
            <a:endParaRPr lang="en-US" sz="2800" dirty="0"/>
          </a:p>
        </p:txBody>
      </p:sp>
      <p:sp>
        <p:nvSpPr>
          <p:cNvPr id="3" name="Content Placeholder 2"/>
          <p:cNvSpPr>
            <a:spLocks noGrp="1"/>
          </p:cNvSpPr>
          <p:nvPr>
            <p:ph idx="1"/>
          </p:nvPr>
        </p:nvSpPr>
        <p:spPr/>
        <p:txBody>
          <a:bodyPr>
            <a:normAutofit fontScale="70000" lnSpcReduction="20000"/>
          </a:bodyPr>
          <a:lstStyle/>
          <a:p>
            <a:r>
              <a:rPr lang="ka-GE" u="sng" dirty="0"/>
              <a:t>მომართვა </a:t>
            </a:r>
            <a:r>
              <a:rPr lang="ka-GE" dirty="0"/>
              <a:t>- შეფასების პროცესი იწყება მაძიებლის ან მისი იურდიული წარმომადგენლის განცხადებიდან- კოორდინატორი-ექიმი</a:t>
            </a:r>
          </a:p>
          <a:p>
            <a:r>
              <a:rPr lang="ka-GE" dirty="0"/>
              <a:t>სამედიცინო ფორმა #100</a:t>
            </a:r>
          </a:p>
          <a:p>
            <a:r>
              <a:rPr lang="ka-GE" dirty="0"/>
              <a:t>ექიმი-სპეციალისტი</a:t>
            </a:r>
          </a:p>
          <a:p>
            <a:r>
              <a:rPr lang="ka-GE" dirty="0"/>
              <a:t>სამედიცინო დიაგნოსტიკა- მრავალპროფილურ სამედიცინო დაწესებულებებში მაძიებელს თითქმის არ უწევს სხვა სამედიცინო დაწესებულებაში წასვლა</a:t>
            </a:r>
            <a:r>
              <a:rPr lang="en-US" dirty="0"/>
              <a:t> </a:t>
            </a:r>
            <a:r>
              <a:rPr lang="ka-GE" dirty="0"/>
              <a:t> (გამონაკლისია შუახევის დაწესებულება, სადაც ადგილზე არ ყავთ ბევრი ექიმი-სპეციალისტი). ონკოლოგიის ცენტრს ყავს კონტრაქტორი კლინიკები, სადაც მაძიებელი იღებს უფასო მომსახურებას (მუნიციპალური პროგრამები).</a:t>
            </a:r>
          </a:p>
          <a:p>
            <a:pPr marL="0" indent="0">
              <a:buNone/>
            </a:pPr>
            <a:r>
              <a:rPr lang="ka-GE" dirty="0"/>
              <a:t>ეპილეფსიის შემთხვევაში მაძიებელს უწევს თბილისის ეპილეფსიის ცენტრში ჩამოსვლა და დიაგნოსტირება, რაც შეიძლება მიუწვდომელი იყოს ყველასთვის. ასევე რთულია აუტიზმის დიაგნოსტირება</a:t>
            </a:r>
            <a:endParaRPr lang="en-US" dirty="0"/>
          </a:p>
          <a:p>
            <a:endParaRPr lang="ka-GE" dirty="0"/>
          </a:p>
        </p:txBody>
      </p:sp>
    </p:spTree>
    <p:extLst>
      <p:ext uri="{BB962C8B-B14F-4D97-AF65-F5344CB8AC3E}">
        <p14:creationId xmlns:p14="http://schemas.microsoft.com/office/powerpoint/2010/main" val="3316666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sz="2800" b="1" dirty="0"/>
              <a:t>ბავშვის/ზრდასრულის შეფასების პროცედურა და ფორმატი </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US" sz="2800" b="1" u="sng" dirty="0" err="1"/>
              <a:t>მაძიებლის</a:t>
            </a:r>
            <a:r>
              <a:rPr lang="en-US" sz="2800" b="1" u="sng" dirty="0"/>
              <a:t> </a:t>
            </a:r>
            <a:r>
              <a:rPr lang="en-US" sz="2800" b="1" u="sng" dirty="0" err="1"/>
              <a:t>სახლში</a:t>
            </a:r>
            <a:r>
              <a:rPr lang="en-US" sz="2800" b="1" u="sng" dirty="0"/>
              <a:t> </a:t>
            </a:r>
            <a:r>
              <a:rPr lang="en-US" sz="2800" b="1" u="sng" dirty="0" err="1"/>
              <a:t>შეფასება</a:t>
            </a:r>
            <a:r>
              <a:rPr lang="en-US" sz="2800" b="1" u="sng" dirty="0"/>
              <a:t>:</a:t>
            </a:r>
          </a:p>
          <a:p>
            <a:r>
              <a:rPr lang="ka-GE" dirty="0"/>
              <a:t>პაციენტის იურდიული წარმომადგენელი წერს განცხადებას იმის თაობაზე, რომ მძიებელი ვერ შეძლებს დაწესებულებაში მოსვლას მძიმე მდგომარეობის გამო. კვლევებიც ტარდება საჭიროების შემთხვევაში. შემთხვევას ესაჭიროება თუ არა გასვლა, ამის შესახებ გადაწყვეტილებას იღებენ კოორდინატორი და ექიმები-სპეციალისტები</a:t>
            </a:r>
          </a:p>
          <a:p>
            <a:r>
              <a:rPr lang="ka-GE" dirty="0"/>
              <a:t>ფსიქონევროლოგიური დაწესებულების მიერ მაძიებლის სახლში შეფასება გაიოლდა  მუნიციპალიტეტების მიერ მულტიდისციპლინური გუნდების სახლში ვიზიტების დაფინანასების შედეგად.  </a:t>
            </a:r>
            <a:endParaRPr lang="en-US" dirty="0"/>
          </a:p>
        </p:txBody>
      </p:sp>
    </p:spTree>
    <p:extLst>
      <p:ext uri="{BB962C8B-B14F-4D97-AF65-F5344CB8AC3E}">
        <p14:creationId xmlns:p14="http://schemas.microsoft.com/office/powerpoint/2010/main" val="2083602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a:t>სამედიცინო</a:t>
            </a:r>
            <a:r>
              <a:rPr lang="en-US" sz="3600" dirty="0"/>
              <a:t> </a:t>
            </a:r>
            <a:r>
              <a:rPr lang="en-US" sz="3600" dirty="0" err="1"/>
              <a:t>კვლევებისთვის</a:t>
            </a:r>
            <a:r>
              <a:rPr lang="en-US" sz="3600" dirty="0"/>
              <a:t> </a:t>
            </a:r>
            <a:r>
              <a:rPr lang="en-US" sz="3600" dirty="0" err="1"/>
              <a:t>საჭირო</a:t>
            </a:r>
            <a:r>
              <a:rPr lang="en-US" sz="3600" dirty="0"/>
              <a:t> </a:t>
            </a:r>
            <a:r>
              <a:rPr lang="en-US" sz="3600" dirty="0" err="1"/>
              <a:t>ფინანსური</a:t>
            </a:r>
            <a:r>
              <a:rPr lang="en-US" sz="3600" dirty="0"/>
              <a:t> </a:t>
            </a:r>
            <a:r>
              <a:rPr lang="en-US" sz="3600" dirty="0" err="1"/>
              <a:t>რესურსები</a:t>
            </a:r>
            <a:endParaRPr lang="en-US" sz="3600" dirty="0"/>
          </a:p>
        </p:txBody>
      </p:sp>
      <p:sp>
        <p:nvSpPr>
          <p:cNvPr id="3" name="Content Placeholder 2"/>
          <p:cNvSpPr>
            <a:spLocks noGrp="1"/>
          </p:cNvSpPr>
          <p:nvPr>
            <p:ph idx="1"/>
          </p:nvPr>
        </p:nvSpPr>
        <p:spPr/>
        <p:txBody>
          <a:bodyPr>
            <a:normAutofit fontScale="85000" lnSpcReduction="20000"/>
          </a:bodyPr>
          <a:lstStyle/>
          <a:p>
            <a:r>
              <a:rPr lang="ka-GE" dirty="0"/>
              <a:t>ინსტრუმენტული კვლევების და დიაგნოსტირების დიდ ნაწილს ფარავს საყოველთაო ჯანდაცვის პროგრამა</a:t>
            </a:r>
          </a:p>
          <a:p>
            <a:r>
              <a:rPr lang="ka-GE" dirty="0"/>
              <a:t>მაღალტექნოლოგიურ კვლევებს არ აფინანსებს საყოველთაო ჯანდაცვის პროგრამა და მაძებელს თავად უწევს გადახდა. თუმცა, აჭარის ჯანდაცვის და სოციალური საკითხების სამინისტრო ან მუნიციპალიტეტები ფარავენ გარკვეულ კვლევებს, რომელსაც არ აფრავს საყოველთაო პროგრამა.</a:t>
            </a:r>
          </a:p>
          <a:p>
            <a:r>
              <a:rPr lang="ka-GE" dirty="0"/>
              <a:t>მრავალპროფილურ დაწესებულებეში თუ მაძიებელი არ არის აღნიშნული დაწესებულებების პაციენტი, მაშინ მას უწევს ინსტრუმენტული კვლევების საფასურის დაფარვა საკუთარი ხარჯით.  ზოგიერთი დაწესებულება, ამ პრობლემას აგვარებს სხვა სამედიცინო დაწესებულებებთან ხელშეკრულების საფუძველზე და ასეთუ გამოცდილების შემთხვევაში მაძიებელი არ იხდის კვლევის საფასურს პარტნიორ სამედიცინო დაწესებულებებშიც. </a:t>
            </a:r>
          </a:p>
          <a:p>
            <a:pPr marL="0" indent="0">
              <a:buNone/>
            </a:pPr>
            <a:endParaRPr lang="en-US" dirty="0"/>
          </a:p>
        </p:txBody>
      </p:sp>
    </p:spTree>
    <p:extLst>
      <p:ext uri="{BB962C8B-B14F-4D97-AF65-F5344CB8AC3E}">
        <p14:creationId xmlns:p14="http://schemas.microsoft.com/office/powerpoint/2010/main" val="36935448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87</TotalTime>
  <Words>848</Words>
  <Application>Microsoft Office PowerPoint</Application>
  <PresentationFormat>On-screen Show (4:3)</PresentationFormat>
  <Paragraphs>69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News Gothic MT</vt:lpstr>
      <vt:lpstr>Wingdings 2</vt:lpstr>
      <vt:lpstr>Breeze</vt:lpstr>
      <vt:lpstr>შეზღუდული შესაძლებლობის სტატუსის მიმნიჭებელი სამედიცინო დაწესებულებები აჭარის რეგიონში სიტუაციური ანალიზი  4 აპრილი, 2018</vt:lpstr>
      <vt:lpstr>დაწესებულებები</vt:lpstr>
      <vt:lpstr> გამოცდილების ხანგრძლივობა </vt:lpstr>
      <vt:lpstr>სტატუსის დადგენის რაოდენობრივი მაჩვენებლები</vt:lpstr>
      <vt:lpstr> ინფორმირებულობა სტატუსის მინიჭების შესახებ და მომართვები</vt:lpstr>
      <vt:lpstr>მისაწვდომობა</vt:lpstr>
      <vt:lpstr> ბავშვის/ზრდასრულის შეფასების პროცედურა და ფორმატი </vt:lpstr>
      <vt:lpstr>ბავშვის/ზრდასრულის შეფასების პროცედურა და ფორმატი </vt:lpstr>
      <vt:lpstr>სამედიცინო კვლევებისთვის საჭირო ფინანსური რესურსები</vt:lpstr>
      <vt:lpstr>გადაწყვეტილების მიღება</vt:lpstr>
      <vt:lpstr>გადაწყვეტილების მიღება - სირთულეები</vt:lpstr>
      <vt:lpstr>PowerPoint Presentation</vt:lpstr>
      <vt:lpstr>გამოკვეთილი საჭიროებები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შეზღუდული შესაძლებლობის სტატუსის მიმნიჭებელი სამედიცინო დაწესებულებები აჭარის რეგიონში</dc:title>
  <dc:creator>MacBook Air</dc:creator>
  <cp:lastModifiedBy>Maguli Shaghashvili</cp:lastModifiedBy>
  <cp:revision>16</cp:revision>
  <dcterms:created xsi:type="dcterms:W3CDTF">2018-04-04T03:38:52Z</dcterms:created>
  <dcterms:modified xsi:type="dcterms:W3CDTF">2018-04-04T13:11:49Z</dcterms:modified>
</cp:coreProperties>
</file>